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tags/tag17.xml" ContentType="application/vnd.openxmlformats-officedocument.presentationml.tags+xml"/>
  <Override PartName="/ppt/notesSlides/notesSlide19.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22.xml" ContentType="application/vnd.openxmlformats-officedocument.presentationml.tags+xml"/>
  <Override PartName="/ppt/notesSlides/notesSlide28.xml" ContentType="application/vnd.openxmlformats-officedocument.presentationml.notesSlide+xml"/>
  <Override PartName="/ppt/tags/tag23.xml" ContentType="application/vnd.openxmlformats-officedocument.presentationml.tags+xml"/>
  <Override PartName="/ppt/notesSlides/notesSlide29.xml" ContentType="application/vnd.openxmlformats-officedocument.presentationml.notesSlide+xml"/>
  <Override PartName="/ppt/tags/tag24.xml" ContentType="application/vnd.openxmlformats-officedocument.presentationml.tags+xml"/>
  <Override PartName="/ppt/notesSlides/notesSlide30.xml" ContentType="application/vnd.openxmlformats-officedocument.presentationml.notesSlide+xml"/>
  <Override PartName="/ppt/tags/tag25.xml" ContentType="application/vnd.openxmlformats-officedocument.presentationml.tags+xml"/>
  <Override PartName="/ppt/notesSlides/notesSlide31.xml" ContentType="application/vnd.openxmlformats-officedocument.presentationml.notesSlide+xml"/>
  <Override PartName="/ppt/tags/tag26.xml" ContentType="application/vnd.openxmlformats-officedocument.presentationml.tags+xml"/>
  <Override PartName="/ppt/notesSlides/notesSlide32.xml" ContentType="application/vnd.openxmlformats-officedocument.presentationml.notesSlide+xml"/>
  <Override PartName="/ppt/tags/tag27.xml" ContentType="application/vnd.openxmlformats-officedocument.presentationml.tags+xml"/>
  <Override PartName="/ppt/notesSlides/notesSlide33.xml" ContentType="application/vnd.openxmlformats-officedocument.presentationml.notesSlide+xml"/>
  <Override PartName="/ppt/tags/tag28.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29.xml" ContentType="application/vnd.openxmlformats-officedocument.presentationml.tags+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60" r:id="rId2"/>
    <p:sldId id="262" r:id="rId3"/>
    <p:sldId id="286" r:id="rId4"/>
    <p:sldId id="860" r:id="rId5"/>
    <p:sldId id="935" r:id="rId6"/>
    <p:sldId id="903" r:id="rId7"/>
    <p:sldId id="936" r:id="rId8"/>
    <p:sldId id="904" r:id="rId9"/>
    <p:sldId id="905" r:id="rId10"/>
    <p:sldId id="939" r:id="rId11"/>
    <p:sldId id="940" r:id="rId12"/>
    <p:sldId id="941" r:id="rId13"/>
    <p:sldId id="942" r:id="rId14"/>
    <p:sldId id="943" r:id="rId15"/>
    <p:sldId id="946" r:id="rId16"/>
    <p:sldId id="948" r:id="rId17"/>
    <p:sldId id="949" r:id="rId18"/>
    <p:sldId id="950" r:id="rId19"/>
    <p:sldId id="954" r:id="rId20"/>
    <p:sldId id="970" r:id="rId21"/>
    <p:sldId id="953" r:id="rId22"/>
    <p:sldId id="849" r:id="rId23"/>
    <p:sldId id="894" r:id="rId24"/>
    <p:sldId id="909" r:id="rId25"/>
    <p:sldId id="906" r:id="rId26"/>
    <p:sldId id="907" r:id="rId27"/>
    <p:sldId id="955" r:id="rId28"/>
    <p:sldId id="908" r:id="rId29"/>
    <p:sldId id="910" r:id="rId30"/>
    <p:sldId id="911" r:id="rId31"/>
    <p:sldId id="912" r:id="rId32"/>
    <p:sldId id="913" r:id="rId33"/>
    <p:sldId id="916" r:id="rId34"/>
    <p:sldId id="961" r:id="rId35"/>
    <p:sldId id="962" r:id="rId36"/>
    <p:sldId id="963" r:id="rId37"/>
    <p:sldId id="964" r:id="rId38"/>
    <p:sldId id="966" r:id="rId39"/>
    <p:sldId id="284"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82" d="100"/>
          <a:sy n="82" d="100"/>
        </p:scale>
        <p:origin x="69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04B0AA-62E1-40EF-A2C4-E169CD09143A}" type="datetimeFigureOut">
              <a:rPr lang="zh-CN" altLang="en-US" smtClean="0"/>
              <a:t>2025-07-07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8A3C8F-C187-4018-B63C-6FF142036AA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p:sp>
      <p:sp>
        <p:nvSpPr>
          <p:cNvPr id="942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3130" rtl="0" eaLnBrk="1" fontAlgn="base" latinLnBrk="0" hangingPunct="1">
              <a:lnSpc>
                <a:spcPct val="100000"/>
              </a:lnSpc>
              <a:spcBef>
                <a:spcPct val="0"/>
              </a:spcBef>
              <a:spcAft>
                <a:spcPct val="0"/>
              </a:spcAft>
              <a:buClrTx/>
              <a:buSzTx/>
              <a:buFont typeface="Arial" panose="020B0604020202020204" pitchFamily="34" charset="0"/>
              <a:buNone/>
              <a:defRPr/>
            </a:pPr>
            <a:fld id="{B6307655-A20D-4142-AD78-1AF979BC4BD9}" type="slidenum">
              <a:rPr kumimoji="0"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rPr>
              <a:t>1</a:t>
            </a:fld>
            <a:endParaRPr kumimoji="0" lang="zh-CN"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41320-547C-9402-6EA7-6B7D7FBC504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F55D757-74D7-B383-50FC-492E8CA6676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00792A2-5DD6-D90D-B086-FCB29E2C46D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FB97FB9C-B341-411B-8F10-BF9508C19F4A}"/>
              </a:ext>
            </a:extLst>
          </p:cNvPr>
          <p:cNvSpPr>
            <a:spLocks noGrp="1"/>
          </p:cNvSpPr>
          <p:nvPr>
            <p:ph type="sldNum" sz="quarter" idx="5"/>
          </p:nvPr>
        </p:nvSpPr>
        <p:spPr/>
        <p:txBody>
          <a:bodyPr/>
          <a:lstStyle/>
          <a:p>
            <a:fld id="{B1F6169F-443E-4E19-9CD8-03730782243B}" type="slidenum">
              <a:rPr lang="en-US" altLang="zh-CN" smtClean="0"/>
              <a:t>12</a:t>
            </a:fld>
            <a:endParaRPr lang="zh-CN" altLang="en-US"/>
          </a:p>
        </p:txBody>
      </p:sp>
    </p:spTree>
    <p:extLst>
      <p:ext uri="{BB962C8B-B14F-4D97-AF65-F5344CB8AC3E}">
        <p14:creationId xmlns:p14="http://schemas.microsoft.com/office/powerpoint/2010/main" val="3105778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D8B6E-C0E9-8E32-A651-7C7294E304A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C979115-AC55-CEA2-54C8-9043F2378CE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435E3AF-2D22-9950-02F6-D9844FDE76F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9A19919-E013-5C29-1E8F-86F7A21A8B27}"/>
              </a:ext>
            </a:extLst>
          </p:cNvPr>
          <p:cNvSpPr>
            <a:spLocks noGrp="1"/>
          </p:cNvSpPr>
          <p:nvPr>
            <p:ph type="sldNum" sz="quarter" idx="5"/>
          </p:nvPr>
        </p:nvSpPr>
        <p:spPr/>
        <p:txBody>
          <a:bodyPr/>
          <a:lstStyle/>
          <a:p>
            <a:fld id="{B1F6169F-443E-4E19-9CD8-03730782243B}" type="slidenum">
              <a:rPr lang="en-US" altLang="zh-CN" smtClean="0"/>
              <a:t>13</a:t>
            </a:fld>
            <a:endParaRPr lang="zh-CN" altLang="en-US"/>
          </a:p>
        </p:txBody>
      </p:sp>
    </p:spTree>
    <p:extLst>
      <p:ext uri="{BB962C8B-B14F-4D97-AF65-F5344CB8AC3E}">
        <p14:creationId xmlns:p14="http://schemas.microsoft.com/office/powerpoint/2010/main" val="423208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D51CC-BC53-2886-44AA-6374AFADB68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E150079-4328-F6AD-A7AA-E79878009D3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9AE90DC-B153-49CE-7579-E2FD2CA68F9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5AA1231-EBF8-722D-8F6E-C0876EF56B31}"/>
              </a:ext>
            </a:extLst>
          </p:cNvPr>
          <p:cNvSpPr>
            <a:spLocks noGrp="1"/>
          </p:cNvSpPr>
          <p:nvPr>
            <p:ph type="sldNum" sz="quarter" idx="5"/>
          </p:nvPr>
        </p:nvSpPr>
        <p:spPr/>
        <p:txBody>
          <a:bodyPr/>
          <a:lstStyle/>
          <a:p>
            <a:fld id="{B1F6169F-443E-4E19-9CD8-03730782243B}" type="slidenum">
              <a:rPr lang="en-US" altLang="zh-CN" smtClean="0"/>
              <a:t>14</a:t>
            </a:fld>
            <a:endParaRPr lang="zh-CN" altLang="en-US"/>
          </a:p>
        </p:txBody>
      </p:sp>
    </p:spTree>
    <p:extLst>
      <p:ext uri="{BB962C8B-B14F-4D97-AF65-F5344CB8AC3E}">
        <p14:creationId xmlns:p14="http://schemas.microsoft.com/office/powerpoint/2010/main" val="2523658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31132-F3D5-C084-7050-2AF4B1D454E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59FDD17-0EA1-7AE5-53CE-6FCDDEBB583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F5F7086-D93C-0CB7-4F08-34D01205116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7DA3599-F371-68AC-DF90-540FBC8F7A1A}"/>
              </a:ext>
            </a:extLst>
          </p:cNvPr>
          <p:cNvSpPr>
            <a:spLocks noGrp="1"/>
          </p:cNvSpPr>
          <p:nvPr>
            <p:ph type="sldNum" sz="quarter" idx="5"/>
          </p:nvPr>
        </p:nvSpPr>
        <p:spPr/>
        <p:txBody>
          <a:bodyPr/>
          <a:lstStyle/>
          <a:p>
            <a:fld id="{B1F6169F-443E-4E19-9CD8-03730782243B}" type="slidenum">
              <a:rPr lang="en-US" altLang="zh-CN" smtClean="0"/>
              <a:t>15</a:t>
            </a:fld>
            <a:endParaRPr lang="zh-CN" altLang="en-US"/>
          </a:p>
        </p:txBody>
      </p:sp>
    </p:spTree>
    <p:extLst>
      <p:ext uri="{BB962C8B-B14F-4D97-AF65-F5344CB8AC3E}">
        <p14:creationId xmlns:p14="http://schemas.microsoft.com/office/powerpoint/2010/main" val="28109519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AA9CD-AE71-59EF-86CB-27DEEA65A1B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D87D8EB-EB42-386D-C281-A81E473DB59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00EDB82-FC45-4F2B-04B6-B39C251BC70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712D8BA-D03E-BAA3-0BF3-484A6DFCF8F5}"/>
              </a:ext>
            </a:extLst>
          </p:cNvPr>
          <p:cNvSpPr>
            <a:spLocks noGrp="1"/>
          </p:cNvSpPr>
          <p:nvPr>
            <p:ph type="sldNum" sz="quarter" idx="5"/>
          </p:nvPr>
        </p:nvSpPr>
        <p:spPr/>
        <p:txBody>
          <a:bodyPr/>
          <a:lstStyle/>
          <a:p>
            <a:fld id="{B1F6169F-443E-4E19-9CD8-03730782243B}" type="slidenum">
              <a:rPr lang="en-US" altLang="zh-CN" smtClean="0"/>
              <a:t>16</a:t>
            </a:fld>
            <a:endParaRPr lang="zh-CN" altLang="en-US"/>
          </a:p>
        </p:txBody>
      </p:sp>
    </p:spTree>
    <p:extLst>
      <p:ext uri="{BB962C8B-B14F-4D97-AF65-F5344CB8AC3E}">
        <p14:creationId xmlns:p14="http://schemas.microsoft.com/office/powerpoint/2010/main" val="1307756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455F7-F918-4A01-56DE-529E0201112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BDEDA15-BCE5-B15C-A212-989201A9168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602B639-FF52-0B3D-0F1E-0FB5B699B70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37F8917-6D54-F60C-60E0-230FA4540E65}"/>
              </a:ext>
            </a:extLst>
          </p:cNvPr>
          <p:cNvSpPr>
            <a:spLocks noGrp="1"/>
          </p:cNvSpPr>
          <p:nvPr>
            <p:ph type="sldNum" sz="quarter" idx="5"/>
          </p:nvPr>
        </p:nvSpPr>
        <p:spPr/>
        <p:txBody>
          <a:bodyPr/>
          <a:lstStyle/>
          <a:p>
            <a:fld id="{B1F6169F-443E-4E19-9CD8-03730782243B}" type="slidenum">
              <a:rPr lang="en-US" altLang="zh-CN" smtClean="0"/>
              <a:t>17</a:t>
            </a:fld>
            <a:endParaRPr lang="zh-CN" altLang="en-US"/>
          </a:p>
        </p:txBody>
      </p:sp>
    </p:spTree>
    <p:extLst>
      <p:ext uri="{BB962C8B-B14F-4D97-AF65-F5344CB8AC3E}">
        <p14:creationId xmlns:p14="http://schemas.microsoft.com/office/powerpoint/2010/main" val="33066266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AF4B7-E69F-5943-5110-9F459A94791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06F0FC1-D629-58AD-58BD-B21D38DA78B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9BB4B8B-F089-4EC3-C9D5-473C9528B3E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5676EA9-04D3-5BB7-F5A3-4E5E7A65F948}"/>
              </a:ext>
            </a:extLst>
          </p:cNvPr>
          <p:cNvSpPr>
            <a:spLocks noGrp="1"/>
          </p:cNvSpPr>
          <p:nvPr>
            <p:ph type="sldNum" sz="quarter" idx="5"/>
          </p:nvPr>
        </p:nvSpPr>
        <p:spPr/>
        <p:txBody>
          <a:bodyPr/>
          <a:lstStyle/>
          <a:p>
            <a:fld id="{B1F6169F-443E-4E19-9CD8-03730782243B}" type="slidenum">
              <a:rPr lang="en-US" altLang="zh-CN" smtClean="0"/>
              <a:t>18</a:t>
            </a:fld>
            <a:endParaRPr lang="zh-CN" altLang="en-US"/>
          </a:p>
        </p:txBody>
      </p:sp>
    </p:spTree>
    <p:extLst>
      <p:ext uri="{BB962C8B-B14F-4D97-AF65-F5344CB8AC3E}">
        <p14:creationId xmlns:p14="http://schemas.microsoft.com/office/powerpoint/2010/main" val="3326560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CEDA6-0C7B-8768-37D5-7F8113BC431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7FB0692-7637-4C90-FFCF-49D25B72F98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D276B02-F25D-8045-422B-D08FFD7C7FC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99D2B30-3593-3362-5161-C9BAFEBB583E}"/>
              </a:ext>
            </a:extLst>
          </p:cNvPr>
          <p:cNvSpPr>
            <a:spLocks noGrp="1"/>
          </p:cNvSpPr>
          <p:nvPr>
            <p:ph type="sldNum" sz="quarter" idx="5"/>
          </p:nvPr>
        </p:nvSpPr>
        <p:spPr/>
        <p:txBody>
          <a:bodyPr/>
          <a:lstStyle/>
          <a:p>
            <a:fld id="{B1F6169F-443E-4E19-9CD8-03730782243B}" type="slidenum">
              <a:rPr lang="en-US" altLang="zh-CN" smtClean="0"/>
              <a:t>19</a:t>
            </a:fld>
            <a:endParaRPr lang="zh-CN" altLang="en-US"/>
          </a:p>
        </p:txBody>
      </p:sp>
    </p:spTree>
    <p:extLst>
      <p:ext uri="{BB962C8B-B14F-4D97-AF65-F5344CB8AC3E}">
        <p14:creationId xmlns:p14="http://schemas.microsoft.com/office/powerpoint/2010/main" val="1611536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5717B-3B09-0D8F-ED00-472FE677195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98DA30A-1970-FF37-65DC-0A290D4570E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B43C4A2-13AD-F148-B898-39222906A9F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BB37470-F107-9648-2542-1C70A2F6DE5A}"/>
              </a:ext>
            </a:extLst>
          </p:cNvPr>
          <p:cNvSpPr>
            <a:spLocks noGrp="1"/>
          </p:cNvSpPr>
          <p:nvPr>
            <p:ph type="sldNum" sz="quarter" idx="5"/>
          </p:nvPr>
        </p:nvSpPr>
        <p:spPr/>
        <p:txBody>
          <a:bodyPr/>
          <a:lstStyle/>
          <a:p>
            <a:fld id="{B1F6169F-443E-4E19-9CD8-03730782243B}" type="slidenum">
              <a:rPr lang="en-US" altLang="zh-CN" smtClean="0"/>
              <a:t>20</a:t>
            </a:fld>
            <a:endParaRPr lang="zh-CN" altLang="en-US"/>
          </a:p>
        </p:txBody>
      </p:sp>
    </p:spTree>
    <p:extLst>
      <p:ext uri="{BB962C8B-B14F-4D97-AF65-F5344CB8AC3E}">
        <p14:creationId xmlns:p14="http://schemas.microsoft.com/office/powerpoint/2010/main" val="1474818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6114B-6746-0DC7-D010-DAFC0363A8F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10047BD-FEAB-B1BA-003C-E2971B23506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ED7FD36-4660-870E-C0EE-25A696705C9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22B3DBE-C187-4BAF-1183-5B96B8A3F5AD}"/>
              </a:ext>
            </a:extLst>
          </p:cNvPr>
          <p:cNvSpPr>
            <a:spLocks noGrp="1"/>
          </p:cNvSpPr>
          <p:nvPr>
            <p:ph type="sldNum" sz="quarter" idx="5"/>
          </p:nvPr>
        </p:nvSpPr>
        <p:spPr/>
        <p:txBody>
          <a:bodyPr/>
          <a:lstStyle/>
          <a:p>
            <a:fld id="{B1F6169F-443E-4E19-9CD8-03730782243B}" type="slidenum">
              <a:rPr lang="en-US" altLang="zh-CN" smtClean="0"/>
              <a:t>21</a:t>
            </a:fld>
            <a:endParaRPr lang="zh-CN" altLang="en-US"/>
          </a:p>
        </p:txBody>
      </p:sp>
    </p:spTree>
    <p:extLst>
      <p:ext uri="{BB962C8B-B14F-4D97-AF65-F5344CB8AC3E}">
        <p14:creationId xmlns:p14="http://schemas.microsoft.com/office/powerpoint/2010/main" val="2177871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1F6169F-443E-4E19-9CD8-03730782243B}" type="slidenum">
              <a:rPr lang="en-US" altLang="zh-CN"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AA3E5-25EA-D691-4F65-31B893A9250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30B0A80-FDB9-8C2A-1958-F4552FC7A93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584EFA8-2F71-C2E9-EDEC-18B3B34BEEB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FC811BE-723A-013C-E713-48C45005A0A4}"/>
              </a:ext>
            </a:extLst>
          </p:cNvPr>
          <p:cNvSpPr>
            <a:spLocks noGrp="1"/>
          </p:cNvSpPr>
          <p:nvPr>
            <p:ph type="sldNum" sz="quarter" idx="5"/>
          </p:nvPr>
        </p:nvSpPr>
        <p:spPr/>
        <p:txBody>
          <a:bodyPr/>
          <a:lstStyle/>
          <a:p>
            <a:fld id="{B1F6169F-443E-4E19-9CD8-03730782243B}" type="slidenum">
              <a:rPr lang="en-US" altLang="zh-CN" smtClean="0"/>
              <a:t>23</a:t>
            </a:fld>
            <a:endParaRPr lang="zh-CN" altLang="en-US"/>
          </a:p>
        </p:txBody>
      </p:sp>
    </p:spTree>
    <p:extLst>
      <p:ext uri="{BB962C8B-B14F-4D97-AF65-F5344CB8AC3E}">
        <p14:creationId xmlns:p14="http://schemas.microsoft.com/office/powerpoint/2010/main" val="6893313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8E7B7-3D19-9380-368A-143CFFC63C9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F033F93-2CBA-C077-6FAB-FE449F07E1D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4412BA9-A33A-8DEE-F91E-E26E17BC31C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37F74D4-9050-BCA9-0D92-DE7EAF0804ED}"/>
              </a:ext>
            </a:extLst>
          </p:cNvPr>
          <p:cNvSpPr>
            <a:spLocks noGrp="1"/>
          </p:cNvSpPr>
          <p:nvPr>
            <p:ph type="sldNum" sz="quarter" idx="5"/>
          </p:nvPr>
        </p:nvSpPr>
        <p:spPr/>
        <p:txBody>
          <a:bodyPr/>
          <a:lstStyle/>
          <a:p>
            <a:fld id="{B1F6169F-443E-4E19-9CD8-03730782243B}" type="slidenum">
              <a:rPr lang="en-US" altLang="zh-CN" smtClean="0"/>
              <a:t>24</a:t>
            </a:fld>
            <a:endParaRPr lang="zh-CN" altLang="en-US"/>
          </a:p>
        </p:txBody>
      </p:sp>
    </p:spTree>
    <p:extLst>
      <p:ext uri="{BB962C8B-B14F-4D97-AF65-F5344CB8AC3E}">
        <p14:creationId xmlns:p14="http://schemas.microsoft.com/office/powerpoint/2010/main" val="41659196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0B11F-26D4-FDEF-1186-56922C5F623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DB449F6-7232-B843-AFB7-336DEF3D647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ACC5535-7A71-1315-EA63-0D048527B0D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6111092C-EC9B-9245-0C63-0B432DDC2CE8}"/>
              </a:ext>
            </a:extLst>
          </p:cNvPr>
          <p:cNvSpPr>
            <a:spLocks noGrp="1"/>
          </p:cNvSpPr>
          <p:nvPr>
            <p:ph type="sldNum" sz="quarter" idx="5"/>
          </p:nvPr>
        </p:nvSpPr>
        <p:spPr/>
        <p:txBody>
          <a:bodyPr/>
          <a:lstStyle/>
          <a:p>
            <a:fld id="{B1F6169F-443E-4E19-9CD8-03730782243B}" type="slidenum">
              <a:rPr lang="en-US" altLang="zh-CN" smtClean="0"/>
              <a:t>25</a:t>
            </a:fld>
            <a:endParaRPr lang="zh-CN" altLang="en-US"/>
          </a:p>
        </p:txBody>
      </p:sp>
    </p:spTree>
    <p:extLst>
      <p:ext uri="{BB962C8B-B14F-4D97-AF65-F5344CB8AC3E}">
        <p14:creationId xmlns:p14="http://schemas.microsoft.com/office/powerpoint/2010/main" val="13602704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C131F-6EDE-9FF9-93E5-4C43FAAF377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E379123-7049-06D2-9143-A4E42DC0F6F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858C2C9-99F0-B687-80B0-2D4D0529C0C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2F5F5BA-79E2-9977-D657-4A299AC59E9B}"/>
              </a:ext>
            </a:extLst>
          </p:cNvPr>
          <p:cNvSpPr>
            <a:spLocks noGrp="1"/>
          </p:cNvSpPr>
          <p:nvPr>
            <p:ph type="sldNum" sz="quarter" idx="5"/>
          </p:nvPr>
        </p:nvSpPr>
        <p:spPr/>
        <p:txBody>
          <a:bodyPr/>
          <a:lstStyle/>
          <a:p>
            <a:fld id="{B1F6169F-443E-4E19-9CD8-03730782243B}" type="slidenum">
              <a:rPr lang="en-US" altLang="zh-CN" smtClean="0"/>
              <a:t>26</a:t>
            </a:fld>
            <a:endParaRPr lang="zh-CN" altLang="en-US"/>
          </a:p>
        </p:txBody>
      </p:sp>
    </p:spTree>
    <p:extLst>
      <p:ext uri="{BB962C8B-B14F-4D97-AF65-F5344CB8AC3E}">
        <p14:creationId xmlns:p14="http://schemas.microsoft.com/office/powerpoint/2010/main" val="13596481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0BBEA-23EE-7F1A-1D22-825C7E68DFE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01C32B0-8CD3-4246-7CCF-73D01663FAF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0204CE3-079E-DEEC-6009-BE3988F0791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80EC8C6-D943-077E-DA13-A25D5078620D}"/>
              </a:ext>
            </a:extLst>
          </p:cNvPr>
          <p:cNvSpPr>
            <a:spLocks noGrp="1"/>
          </p:cNvSpPr>
          <p:nvPr>
            <p:ph type="sldNum" sz="quarter" idx="5"/>
          </p:nvPr>
        </p:nvSpPr>
        <p:spPr/>
        <p:txBody>
          <a:bodyPr/>
          <a:lstStyle/>
          <a:p>
            <a:fld id="{B1F6169F-443E-4E19-9CD8-03730782243B}" type="slidenum">
              <a:rPr lang="en-US" altLang="zh-CN" smtClean="0"/>
              <a:t>27</a:t>
            </a:fld>
            <a:endParaRPr lang="zh-CN" altLang="en-US"/>
          </a:p>
        </p:txBody>
      </p:sp>
    </p:spTree>
    <p:extLst>
      <p:ext uri="{BB962C8B-B14F-4D97-AF65-F5344CB8AC3E}">
        <p14:creationId xmlns:p14="http://schemas.microsoft.com/office/powerpoint/2010/main" val="21422961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16A9B6-5439-1F82-ABDD-2FABB2CCFC4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6D625B8-7973-2216-1D21-175968A88C0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FBFFF52-1BCD-E0A1-F070-553593D1F99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AF0273B-CFE7-DAB3-3756-AC19D6E9B4AE}"/>
              </a:ext>
            </a:extLst>
          </p:cNvPr>
          <p:cNvSpPr>
            <a:spLocks noGrp="1"/>
          </p:cNvSpPr>
          <p:nvPr>
            <p:ph type="sldNum" sz="quarter" idx="5"/>
          </p:nvPr>
        </p:nvSpPr>
        <p:spPr/>
        <p:txBody>
          <a:bodyPr/>
          <a:lstStyle/>
          <a:p>
            <a:fld id="{B1F6169F-443E-4E19-9CD8-03730782243B}" type="slidenum">
              <a:rPr lang="en-US" altLang="zh-CN" smtClean="0"/>
              <a:t>28</a:t>
            </a:fld>
            <a:endParaRPr lang="zh-CN" altLang="en-US"/>
          </a:p>
        </p:txBody>
      </p:sp>
    </p:spTree>
    <p:extLst>
      <p:ext uri="{BB962C8B-B14F-4D97-AF65-F5344CB8AC3E}">
        <p14:creationId xmlns:p14="http://schemas.microsoft.com/office/powerpoint/2010/main" val="10378195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50028-DFBF-897D-7BD0-6E9EC9A30A7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580A541-AA5D-CB80-432E-80286A4C9C0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4533196-B63F-DFFE-CC18-41654E3D6D0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0866DC6-E0BB-9A86-ADDD-B4403FDE2A08}"/>
              </a:ext>
            </a:extLst>
          </p:cNvPr>
          <p:cNvSpPr>
            <a:spLocks noGrp="1"/>
          </p:cNvSpPr>
          <p:nvPr>
            <p:ph type="sldNum" sz="quarter" idx="5"/>
          </p:nvPr>
        </p:nvSpPr>
        <p:spPr/>
        <p:txBody>
          <a:bodyPr/>
          <a:lstStyle/>
          <a:p>
            <a:fld id="{B1F6169F-443E-4E19-9CD8-03730782243B}" type="slidenum">
              <a:rPr lang="en-US" altLang="zh-CN" smtClean="0"/>
              <a:t>29</a:t>
            </a:fld>
            <a:endParaRPr lang="zh-CN" altLang="en-US"/>
          </a:p>
        </p:txBody>
      </p:sp>
    </p:spTree>
    <p:extLst>
      <p:ext uri="{BB962C8B-B14F-4D97-AF65-F5344CB8AC3E}">
        <p14:creationId xmlns:p14="http://schemas.microsoft.com/office/powerpoint/2010/main" val="3830987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814C1-4A4E-EB0E-B2CF-E1F59811F93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A6C60C4-F108-0141-B8F6-81440B7C765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8A01980-1CA8-845A-6457-4A3D5AA58D0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6AC66E3-5D2C-E8C4-2DDC-CFE449500104}"/>
              </a:ext>
            </a:extLst>
          </p:cNvPr>
          <p:cNvSpPr>
            <a:spLocks noGrp="1"/>
          </p:cNvSpPr>
          <p:nvPr>
            <p:ph type="sldNum" sz="quarter" idx="5"/>
          </p:nvPr>
        </p:nvSpPr>
        <p:spPr/>
        <p:txBody>
          <a:bodyPr/>
          <a:lstStyle/>
          <a:p>
            <a:fld id="{B1F6169F-443E-4E19-9CD8-03730782243B}" type="slidenum">
              <a:rPr lang="en-US" altLang="zh-CN" smtClean="0"/>
              <a:t>30</a:t>
            </a:fld>
            <a:endParaRPr lang="zh-CN" altLang="en-US"/>
          </a:p>
        </p:txBody>
      </p:sp>
    </p:spTree>
    <p:extLst>
      <p:ext uri="{BB962C8B-B14F-4D97-AF65-F5344CB8AC3E}">
        <p14:creationId xmlns:p14="http://schemas.microsoft.com/office/powerpoint/2010/main" val="14492327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85F89-FE5C-B5D4-327A-2229855DC2E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608EC1F-CD87-D12C-04B9-DA5FF818B08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714E9ED-6096-E8DD-6268-2D32B01AED0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68A8EAB2-A092-ABD5-CAC3-D00E42355401}"/>
              </a:ext>
            </a:extLst>
          </p:cNvPr>
          <p:cNvSpPr>
            <a:spLocks noGrp="1"/>
          </p:cNvSpPr>
          <p:nvPr>
            <p:ph type="sldNum" sz="quarter" idx="5"/>
          </p:nvPr>
        </p:nvSpPr>
        <p:spPr/>
        <p:txBody>
          <a:bodyPr/>
          <a:lstStyle/>
          <a:p>
            <a:fld id="{B1F6169F-443E-4E19-9CD8-03730782243B}" type="slidenum">
              <a:rPr lang="en-US" altLang="zh-CN" smtClean="0"/>
              <a:t>31</a:t>
            </a:fld>
            <a:endParaRPr lang="zh-CN" altLang="en-US"/>
          </a:p>
        </p:txBody>
      </p:sp>
    </p:spTree>
    <p:extLst>
      <p:ext uri="{BB962C8B-B14F-4D97-AF65-F5344CB8AC3E}">
        <p14:creationId xmlns:p14="http://schemas.microsoft.com/office/powerpoint/2010/main" val="9074666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212D4-7FA3-FFF7-768A-D5D8FB92C03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6AE4372-63A8-8199-CE7E-ADA5F285931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889089F-BCE7-B9AD-66CD-0A661A460EB1}"/>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885FA87-E042-FA6B-1A17-6D2B5138B9ED}"/>
              </a:ext>
            </a:extLst>
          </p:cNvPr>
          <p:cNvSpPr>
            <a:spLocks noGrp="1"/>
          </p:cNvSpPr>
          <p:nvPr>
            <p:ph type="sldNum" sz="quarter" idx="5"/>
          </p:nvPr>
        </p:nvSpPr>
        <p:spPr/>
        <p:txBody>
          <a:bodyPr/>
          <a:lstStyle/>
          <a:p>
            <a:fld id="{B1F6169F-443E-4E19-9CD8-03730782243B}" type="slidenum">
              <a:rPr lang="en-US" altLang="zh-CN" smtClean="0"/>
              <a:t>32</a:t>
            </a:fld>
            <a:endParaRPr lang="zh-CN" altLang="en-US"/>
          </a:p>
        </p:txBody>
      </p:sp>
    </p:spTree>
    <p:extLst>
      <p:ext uri="{BB962C8B-B14F-4D97-AF65-F5344CB8AC3E}">
        <p14:creationId xmlns:p14="http://schemas.microsoft.com/office/powerpoint/2010/main" val="4018639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AD58C-8D25-4CBD-0CFD-47FE5BED316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2CA363C-B10C-8AB7-2135-2F98225D624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359A732-C3C7-791C-B53B-9B82649CF84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D16D5D5-64BA-77B6-6E32-C6971E31B334}"/>
              </a:ext>
            </a:extLst>
          </p:cNvPr>
          <p:cNvSpPr>
            <a:spLocks noGrp="1"/>
          </p:cNvSpPr>
          <p:nvPr>
            <p:ph type="sldNum" sz="quarter" idx="5"/>
          </p:nvPr>
        </p:nvSpPr>
        <p:spPr/>
        <p:txBody>
          <a:bodyPr/>
          <a:lstStyle/>
          <a:p>
            <a:fld id="{B1F6169F-443E-4E19-9CD8-03730782243B}" type="slidenum">
              <a:rPr lang="en-US" altLang="zh-CN" smtClean="0"/>
              <a:t>5</a:t>
            </a:fld>
            <a:endParaRPr lang="zh-CN" altLang="en-US"/>
          </a:p>
        </p:txBody>
      </p:sp>
    </p:spTree>
    <p:extLst>
      <p:ext uri="{BB962C8B-B14F-4D97-AF65-F5344CB8AC3E}">
        <p14:creationId xmlns:p14="http://schemas.microsoft.com/office/powerpoint/2010/main" val="19250529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3E9BC-CD04-5FF8-B8C5-C2D14B18DDC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BA3829A-9CCA-5386-8E37-C72C682BBF6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6DF721F-4392-84AC-0A76-0B22E595B94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1A16A34-E74C-183A-527F-0006DFACC9F0}"/>
              </a:ext>
            </a:extLst>
          </p:cNvPr>
          <p:cNvSpPr>
            <a:spLocks noGrp="1"/>
          </p:cNvSpPr>
          <p:nvPr>
            <p:ph type="sldNum" sz="quarter" idx="5"/>
          </p:nvPr>
        </p:nvSpPr>
        <p:spPr/>
        <p:txBody>
          <a:bodyPr/>
          <a:lstStyle/>
          <a:p>
            <a:fld id="{B1F6169F-443E-4E19-9CD8-03730782243B}" type="slidenum">
              <a:rPr lang="en-US" altLang="zh-CN" smtClean="0"/>
              <a:t>33</a:t>
            </a:fld>
            <a:endParaRPr lang="zh-CN" altLang="en-US"/>
          </a:p>
        </p:txBody>
      </p:sp>
    </p:spTree>
    <p:extLst>
      <p:ext uri="{BB962C8B-B14F-4D97-AF65-F5344CB8AC3E}">
        <p14:creationId xmlns:p14="http://schemas.microsoft.com/office/powerpoint/2010/main" val="19103311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6D319-57A7-E4F0-B320-8B64EBB3E6A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D6133B1-A6DF-A5AC-1990-BFDA43F71A4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E7F33BB-43D9-EEAB-8BB5-FD80C2E3477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AC39BE6-DEEC-7D3E-FF3C-2FC23BFDEA64}"/>
              </a:ext>
            </a:extLst>
          </p:cNvPr>
          <p:cNvSpPr>
            <a:spLocks noGrp="1"/>
          </p:cNvSpPr>
          <p:nvPr>
            <p:ph type="sldNum" sz="quarter" idx="5"/>
          </p:nvPr>
        </p:nvSpPr>
        <p:spPr/>
        <p:txBody>
          <a:bodyPr/>
          <a:lstStyle/>
          <a:p>
            <a:fld id="{B1F6169F-443E-4E19-9CD8-03730782243B}" type="slidenum">
              <a:rPr lang="en-US" altLang="zh-CN" smtClean="0"/>
              <a:t>34</a:t>
            </a:fld>
            <a:endParaRPr lang="zh-CN" altLang="en-US"/>
          </a:p>
        </p:txBody>
      </p:sp>
    </p:spTree>
    <p:extLst>
      <p:ext uri="{BB962C8B-B14F-4D97-AF65-F5344CB8AC3E}">
        <p14:creationId xmlns:p14="http://schemas.microsoft.com/office/powerpoint/2010/main" val="4315876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9723C-7857-4A20-2EE0-82DA9F16F5F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541BB47-05BA-68CC-915E-A7F0A5686CB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568729C-2ACF-4F7C-3CDC-B5E2336254E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4449D3B-6812-9010-8365-E6BDFBC97235}"/>
              </a:ext>
            </a:extLst>
          </p:cNvPr>
          <p:cNvSpPr>
            <a:spLocks noGrp="1"/>
          </p:cNvSpPr>
          <p:nvPr>
            <p:ph type="sldNum" sz="quarter" idx="5"/>
          </p:nvPr>
        </p:nvSpPr>
        <p:spPr/>
        <p:txBody>
          <a:bodyPr/>
          <a:lstStyle/>
          <a:p>
            <a:fld id="{B1F6169F-443E-4E19-9CD8-03730782243B}" type="slidenum">
              <a:rPr lang="en-US" altLang="zh-CN" smtClean="0"/>
              <a:t>35</a:t>
            </a:fld>
            <a:endParaRPr lang="zh-CN" altLang="en-US"/>
          </a:p>
        </p:txBody>
      </p:sp>
    </p:spTree>
    <p:extLst>
      <p:ext uri="{BB962C8B-B14F-4D97-AF65-F5344CB8AC3E}">
        <p14:creationId xmlns:p14="http://schemas.microsoft.com/office/powerpoint/2010/main" val="40823425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669CD-56BE-A9AB-7CE6-B6EEB806FB3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CD25273-8453-962C-28D9-1DD65A7F530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7B5D5AB-AA8D-FB20-5F04-13BB82C0888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E24766F-6D27-C5A1-3A7A-7CE4E83FCE15}"/>
              </a:ext>
            </a:extLst>
          </p:cNvPr>
          <p:cNvSpPr>
            <a:spLocks noGrp="1"/>
          </p:cNvSpPr>
          <p:nvPr>
            <p:ph type="sldNum" sz="quarter" idx="5"/>
          </p:nvPr>
        </p:nvSpPr>
        <p:spPr/>
        <p:txBody>
          <a:bodyPr/>
          <a:lstStyle/>
          <a:p>
            <a:fld id="{B1F6169F-443E-4E19-9CD8-03730782243B}" type="slidenum">
              <a:rPr lang="en-US" altLang="zh-CN" smtClean="0"/>
              <a:t>36</a:t>
            </a:fld>
            <a:endParaRPr lang="zh-CN" altLang="en-US"/>
          </a:p>
        </p:txBody>
      </p:sp>
    </p:spTree>
    <p:extLst>
      <p:ext uri="{BB962C8B-B14F-4D97-AF65-F5344CB8AC3E}">
        <p14:creationId xmlns:p14="http://schemas.microsoft.com/office/powerpoint/2010/main" val="10493080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51AF8-803D-AE11-CF97-60EBD4000B4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2DAB731-C6D9-2A42-490B-8F0F6909604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0DFCB99-D614-C0C7-7826-E5BEC464AA1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0DEEF21-97D8-4D00-3CAD-A09912644AF7}"/>
              </a:ext>
            </a:extLst>
          </p:cNvPr>
          <p:cNvSpPr>
            <a:spLocks noGrp="1"/>
          </p:cNvSpPr>
          <p:nvPr>
            <p:ph type="sldNum" sz="quarter" idx="5"/>
          </p:nvPr>
        </p:nvSpPr>
        <p:spPr/>
        <p:txBody>
          <a:bodyPr/>
          <a:lstStyle/>
          <a:p>
            <a:fld id="{B1F6169F-443E-4E19-9CD8-03730782243B}" type="slidenum">
              <a:rPr lang="en-US" altLang="zh-CN" smtClean="0"/>
              <a:t>37</a:t>
            </a:fld>
            <a:endParaRPr lang="zh-CN" altLang="en-US"/>
          </a:p>
        </p:txBody>
      </p:sp>
    </p:spTree>
    <p:extLst>
      <p:ext uri="{BB962C8B-B14F-4D97-AF65-F5344CB8AC3E}">
        <p14:creationId xmlns:p14="http://schemas.microsoft.com/office/powerpoint/2010/main" val="29118128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E473D-D135-8843-B918-AB924FA0E02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C514DFF-1B75-82AF-11EF-D454A3E09FB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739C249-1403-1FCD-A710-79666B9E0D1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D345E74-A2EF-0C10-F832-911850597A06}"/>
              </a:ext>
            </a:extLst>
          </p:cNvPr>
          <p:cNvSpPr>
            <a:spLocks noGrp="1"/>
          </p:cNvSpPr>
          <p:nvPr>
            <p:ph type="sldNum" sz="quarter" idx="5"/>
          </p:nvPr>
        </p:nvSpPr>
        <p:spPr/>
        <p:txBody>
          <a:bodyPr/>
          <a:lstStyle/>
          <a:p>
            <a:fld id="{B1F6169F-443E-4E19-9CD8-03730782243B}" type="slidenum">
              <a:rPr lang="en-US" altLang="zh-CN" smtClean="0"/>
              <a:t>38</a:t>
            </a:fld>
            <a:endParaRPr lang="zh-CN" altLang="en-US"/>
          </a:p>
        </p:txBody>
      </p:sp>
    </p:spTree>
    <p:extLst>
      <p:ext uri="{BB962C8B-B14F-4D97-AF65-F5344CB8AC3E}">
        <p14:creationId xmlns:p14="http://schemas.microsoft.com/office/powerpoint/2010/main" val="42183546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p:sp>
      <p:sp>
        <p:nvSpPr>
          <p:cNvPr id="1198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fld id="{DF77455D-7227-44BB-9661-4DECC0CCEC6B}" type="slidenum">
              <a:rPr altLang="en-US"/>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3BEF7-BE9A-D620-3E94-DEEE249C45F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102A24E-662F-2C26-A5AC-B305513AF27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AC06A64-9D8C-10FD-C72A-477B83B9375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D1ED4AE-5139-2CC6-8D6B-492020B03A13}"/>
              </a:ext>
            </a:extLst>
          </p:cNvPr>
          <p:cNvSpPr>
            <a:spLocks noGrp="1"/>
          </p:cNvSpPr>
          <p:nvPr>
            <p:ph type="sldNum" sz="quarter" idx="5"/>
          </p:nvPr>
        </p:nvSpPr>
        <p:spPr/>
        <p:txBody>
          <a:bodyPr/>
          <a:lstStyle/>
          <a:p>
            <a:fld id="{B1F6169F-443E-4E19-9CD8-03730782243B}" type="slidenum">
              <a:rPr lang="en-US" altLang="zh-CN" smtClean="0"/>
              <a:t>6</a:t>
            </a:fld>
            <a:endParaRPr lang="zh-CN" altLang="en-US"/>
          </a:p>
        </p:txBody>
      </p:sp>
    </p:spTree>
    <p:extLst>
      <p:ext uri="{BB962C8B-B14F-4D97-AF65-F5344CB8AC3E}">
        <p14:creationId xmlns:p14="http://schemas.microsoft.com/office/powerpoint/2010/main" val="276082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9BC87F-021F-924E-6FCD-7DBD77E0E52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BAD07E8-3823-6D9C-F4F9-96757FA910D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5D9F5EA-5E04-BC68-61E4-6BE2A9D9426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92D9672-BB97-E9BC-9F13-8B1ED917ADB2}"/>
              </a:ext>
            </a:extLst>
          </p:cNvPr>
          <p:cNvSpPr>
            <a:spLocks noGrp="1"/>
          </p:cNvSpPr>
          <p:nvPr>
            <p:ph type="sldNum" sz="quarter" idx="5"/>
          </p:nvPr>
        </p:nvSpPr>
        <p:spPr/>
        <p:txBody>
          <a:bodyPr/>
          <a:lstStyle/>
          <a:p>
            <a:fld id="{B1F6169F-443E-4E19-9CD8-03730782243B}" type="slidenum">
              <a:rPr lang="en-US" altLang="zh-CN" smtClean="0"/>
              <a:t>7</a:t>
            </a:fld>
            <a:endParaRPr lang="zh-CN" altLang="en-US"/>
          </a:p>
        </p:txBody>
      </p:sp>
    </p:spTree>
    <p:extLst>
      <p:ext uri="{BB962C8B-B14F-4D97-AF65-F5344CB8AC3E}">
        <p14:creationId xmlns:p14="http://schemas.microsoft.com/office/powerpoint/2010/main" val="3897487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1CFDD-9B09-CAF9-4EFE-A1FCEFBE80A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17E0F15-703E-A28F-C740-8FFC6126C9C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F879996-1915-6282-20F3-574612F9492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20C8FE1-7FAE-521C-ABDF-62C01AF5AFC5}"/>
              </a:ext>
            </a:extLst>
          </p:cNvPr>
          <p:cNvSpPr>
            <a:spLocks noGrp="1"/>
          </p:cNvSpPr>
          <p:nvPr>
            <p:ph type="sldNum" sz="quarter" idx="5"/>
          </p:nvPr>
        </p:nvSpPr>
        <p:spPr/>
        <p:txBody>
          <a:bodyPr/>
          <a:lstStyle/>
          <a:p>
            <a:fld id="{B1F6169F-443E-4E19-9CD8-03730782243B}" type="slidenum">
              <a:rPr lang="en-US" altLang="zh-CN" smtClean="0"/>
              <a:t>8</a:t>
            </a:fld>
            <a:endParaRPr lang="zh-CN" altLang="en-US"/>
          </a:p>
        </p:txBody>
      </p:sp>
    </p:spTree>
    <p:extLst>
      <p:ext uri="{BB962C8B-B14F-4D97-AF65-F5344CB8AC3E}">
        <p14:creationId xmlns:p14="http://schemas.microsoft.com/office/powerpoint/2010/main" val="631122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41F7A-0BAF-2E95-4710-F8002F1FB94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D35EA83-4115-9796-6448-D937520858B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89A1A17-7AD9-4DAF-3A0D-AACCD9F950D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F1A0AA3-482E-6494-13DD-F937F6F029A2}"/>
              </a:ext>
            </a:extLst>
          </p:cNvPr>
          <p:cNvSpPr>
            <a:spLocks noGrp="1"/>
          </p:cNvSpPr>
          <p:nvPr>
            <p:ph type="sldNum" sz="quarter" idx="5"/>
          </p:nvPr>
        </p:nvSpPr>
        <p:spPr/>
        <p:txBody>
          <a:bodyPr/>
          <a:lstStyle/>
          <a:p>
            <a:fld id="{B1F6169F-443E-4E19-9CD8-03730782243B}" type="slidenum">
              <a:rPr lang="en-US" altLang="zh-CN" smtClean="0"/>
              <a:t>9</a:t>
            </a:fld>
            <a:endParaRPr lang="zh-CN" altLang="en-US"/>
          </a:p>
        </p:txBody>
      </p:sp>
    </p:spTree>
    <p:extLst>
      <p:ext uri="{BB962C8B-B14F-4D97-AF65-F5344CB8AC3E}">
        <p14:creationId xmlns:p14="http://schemas.microsoft.com/office/powerpoint/2010/main" val="3337050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823B2-12E4-DC78-B386-036730E1A60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F84DBD5-4BA3-0D53-8590-01FE30F2843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532FF47-3B78-5E09-5A92-9F3749DC3FE1}"/>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FE6DBD3-EFC9-9087-D14D-05B91B018B28}"/>
              </a:ext>
            </a:extLst>
          </p:cNvPr>
          <p:cNvSpPr>
            <a:spLocks noGrp="1"/>
          </p:cNvSpPr>
          <p:nvPr>
            <p:ph type="sldNum" sz="quarter" idx="5"/>
          </p:nvPr>
        </p:nvSpPr>
        <p:spPr/>
        <p:txBody>
          <a:bodyPr/>
          <a:lstStyle/>
          <a:p>
            <a:fld id="{B1F6169F-443E-4E19-9CD8-03730782243B}" type="slidenum">
              <a:rPr lang="en-US" altLang="zh-CN" smtClean="0"/>
              <a:t>10</a:t>
            </a:fld>
            <a:endParaRPr lang="zh-CN" altLang="en-US"/>
          </a:p>
        </p:txBody>
      </p:sp>
    </p:spTree>
    <p:extLst>
      <p:ext uri="{BB962C8B-B14F-4D97-AF65-F5344CB8AC3E}">
        <p14:creationId xmlns:p14="http://schemas.microsoft.com/office/powerpoint/2010/main" val="3459627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DCFEA-F66A-540C-BB84-2B481A1C794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2D14974-4335-8363-9BC2-D5EB3E1E09D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C68F51A-E17A-B0C3-497B-6D7A9F483BB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1D47DDC-CC19-CCD7-76F5-AEAA477F75FD}"/>
              </a:ext>
            </a:extLst>
          </p:cNvPr>
          <p:cNvSpPr>
            <a:spLocks noGrp="1"/>
          </p:cNvSpPr>
          <p:nvPr>
            <p:ph type="sldNum" sz="quarter" idx="5"/>
          </p:nvPr>
        </p:nvSpPr>
        <p:spPr/>
        <p:txBody>
          <a:bodyPr/>
          <a:lstStyle/>
          <a:p>
            <a:fld id="{B1F6169F-443E-4E19-9CD8-03730782243B}" type="slidenum">
              <a:rPr lang="en-US" altLang="zh-CN" smtClean="0"/>
              <a:t>11</a:t>
            </a:fld>
            <a:endParaRPr lang="zh-CN" altLang="en-US"/>
          </a:p>
        </p:txBody>
      </p:sp>
    </p:spTree>
    <p:extLst>
      <p:ext uri="{BB962C8B-B14F-4D97-AF65-F5344CB8AC3E}">
        <p14:creationId xmlns:p14="http://schemas.microsoft.com/office/powerpoint/2010/main" val="1910500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noProof="1"/>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900894"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10" name="图片占位符 9"/>
          <p:cNvSpPr>
            <a:spLocks noGrp="1"/>
          </p:cNvSpPr>
          <p:nvPr>
            <p:ph type="pic" sz="quarter" idx="11"/>
          </p:nvPr>
        </p:nvSpPr>
        <p:spPr>
          <a:xfrm>
            <a:off x="4858407"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9" name="图片占位符 8"/>
          <p:cNvSpPr>
            <a:spLocks noGrp="1"/>
          </p:cNvSpPr>
          <p:nvPr>
            <p:ph type="pic" sz="quarter" idx="12"/>
          </p:nvPr>
        </p:nvSpPr>
        <p:spPr>
          <a:xfrm>
            <a:off x="7815919"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over/>
  </p:transition>
  <p:txStyles>
    <p:titleStyle>
      <a:lvl1pPr algn="l" defTabSz="913130" rtl="0" eaLnBrk="1" fontAlgn="base" hangingPunct="1">
        <a:lnSpc>
          <a:spcPct val="90000"/>
        </a:lnSpc>
        <a:spcBef>
          <a:spcPct val="0"/>
        </a:spcBef>
        <a:spcAft>
          <a:spcPct val="0"/>
        </a:spcAft>
        <a:defRPr sz="4400">
          <a:solidFill>
            <a:schemeClr val="tx1"/>
          </a:solidFill>
          <a:latin typeface="+mj-lt"/>
          <a:ea typeface="+mj-ea"/>
          <a:cs typeface="+mj-cs"/>
        </a:defRPr>
      </a:lvl1pPr>
      <a:lvl2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defTabSz="913130" rtl="0" eaLnBrk="1" fontAlgn="base" hangingPunct="1">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4530" indent="-227330" algn="l" defTabSz="913130" rtl="0" eaLnBrk="1" fontAlgn="base" hangingPunct="1">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17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5989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61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vl6pPr marL="25133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05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77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49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4.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5.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7.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9.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23.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24.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5.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26.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27.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28.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2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760256" y="1119005"/>
            <a:ext cx="10671488" cy="4619990"/>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marL="0" marR="0" lvl="0" indent="0" algn="l" defTabSz="91249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pic>
        <p:nvPicPr>
          <p:cNvPr id="931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1672656" y="2010868"/>
            <a:ext cx="88466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defTabSz="1828800" eaLnBrk="0" fontAlgn="base" hangingPunct="0">
              <a:spcBef>
                <a:spcPct val="0"/>
              </a:spcBef>
              <a:spcAft>
                <a:spcPct val="0"/>
              </a:spcAft>
              <a:defRPr/>
            </a:pPr>
            <a:r>
              <a:rPr lang="zh-CN" altLang="en-US" sz="7200" b="1" dirty="0">
                <a:ln w="22225">
                  <a:solidFill>
                    <a:srgbClr val="ED7D31"/>
                  </a:solidFill>
                  <a:prstDash val="solid"/>
                </a:ln>
                <a:solidFill>
                  <a:srgbClr val="ED7D31">
                    <a:lumMod val="40000"/>
                    <a:lumOff val="60000"/>
                  </a:srgbClr>
                </a:solidFill>
                <a:latin typeface="方正稚艺_GBK" panose="03000509000000000000" pitchFamily="65" charset="-122"/>
                <a:ea typeface="方正稚艺_GBK" panose="03000509000000000000" pitchFamily="65" charset="-122"/>
                <a:sym typeface="inpin heiti" pitchFamily="2" charset="-122"/>
              </a:rPr>
              <a:t>服饰图案与应用</a:t>
            </a:r>
            <a:endParaRPr kumimoji="0" lang="en-US" altLang="zh-CN" sz="72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方正稚艺_GBK" panose="03000509000000000000" pitchFamily="65" charset="-122"/>
              <a:ea typeface="方正稚艺_GBK" panose="03000509000000000000" pitchFamily="65" charset="-122"/>
              <a:cs typeface="+mn-cs"/>
              <a:sym typeface="inpin heiti" pitchFamily="2" charset="-122"/>
            </a:endParaRPr>
          </a:p>
        </p:txBody>
      </p:sp>
      <p:cxnSp>
        <p:nvCxnSpPr>
          <p:cNvPr id="13" name="直接连接符 6"/>
          <p:cNvCxnSpPr/>
          <p:nvPr/>
        </p:nvCxnSpPr>
        <p:spPr bwMode="auto">
          <a:xfrm>
            <a:off x="2687636" y="3521139"/>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9547" y="4223546"/>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1645" y="256362"/>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925944" y="3946898"/>
            <a:ext cx="8334162" cy="461665"/>
          </a:xfrm>
          <a:prstGeom prst="rect">
            <a:avLst/>
          </a:prstGeom>
          <a:noFill/>
        </p:spPr>
        <p:txBody>
          <a:bodyPr wrap="square">
            <a:spAutoFit/>
          </a:bodyPr>
          <a:lstStyle/>
          <a:p>
            <a:pPr marL="0" marR="0" lvl="0" indent="0" algn="ctr" defTabSz="913130" rtl="0" eaLnBrk="0" fontAlgn="base" latinLnBrk="0" hangingPunct="0">
              <a:lnSpc>
                <a:spcPct val="100000"/>
              </a:lnSpc>
              <a:spcBef>
                <a:spcPct val="0"/>
              </a:spcBef>
              <a:spcAft>
                <a:spcPct val="0"/>
              </a:spcAft>
              <a:buClrTx/>
              <a:buSzTx/>
              <a:buFontTx/>
              <a:buNone/>
              <a:defRPr/>
            </a:pPr>
            <a:r>
              <a:rPr lang="en-US" altLang="zh-CN" sz="2400" b="1" noProof="0" dirty="0">
                <a:ln w="9525">
                  <a:solidFill>
                    <a:srgbClr val="FFFFFF"/>
                  </a:solidFill>
                  <a:prstDash val="solid"/>
                </a:ln>
                <a:solidFill>
                  <a:srgbClr val="000000"/>
                </a:solidFill>
                <a:effectLst>
                  <a:outerShdw blurRad="12700" dist="38100" dir="2700000" algn="tl" rotWithShape="0">
                    <a:srgbClr val="FFFFFF">
                      <a:lumMod val="50000"/>
                    </a:srgbClr>
                  </a:outerShdw>
                </a:effectLst>
                <a:latin typeface="FZCSK--GBK1-0"/>
                <a:ea typeface="宋体" panose="02010600030101010101" pitchFamily="2" charset="-122"/>
              </a:rPr>
              <a:t>FUSHI TUAN YU YINGYONG</a:t>
            </a:r>
            <a:endParaRPr kumimoji="0" lang="zh-CN" altLang="en-US" sz="1200" b="1" i="0" u="none" strike="noStrike" kern="1200" cap="none" spc="0" normalizeH="0" baseline="0" noProof="0" dirty="0">
              <a:ln w="9525">
                <a:solidFill>
                  <a:srgbClr val="FFFFFF"/>
                </a:solidFill>
                <a:prstDash val="solid"/>
              </a:ln>
              <a:solidFill>
                <a:srgbClr val="000000"/>
              </a:solidFill>
              <a:effectLst>
                <a:outerShdw blurRad="12700" dist="38100" dir="2700000" algn="tl" rotWithShape="0">
                  <a:srgbClr val="FFFFFF">
                    <a:lumMod val="50000"/>
                  </a:srgbClr>
                </a:outerShdw>
              </a:effectLst>
              <a:uLnTx/>
              <a:uFillTx/>
              <a:latin typeface="Calibri" panose="020F0502020204030204" pitchFamily="34" charset="0"/>
              <a:ea typeface="宋体" panose="02010600030101010101" pitchFamily="2" charset="-122"/>
              <a:cs typeface="+mn-cs"/>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93187"/>
                                        </p:tgtEl>
                                        <p:attrNameLst>
                                          <p:attrName>style.visibility</p:attrName>
                                        </p:attrNameLst>
                                      </p:cBhvr>
                                      <p:to>
                                        <p:strVal val="visible"/>
                                      </p:to>
                                    </p:set>
                                    <p:anim calcmode="lin" valueType="num">
                                      <p:cBhvr>
                                        <p:cTn id="16" dur="1000" fill="hold"/>
                                        <p:tgtEl>
                                          <p:spTgt spid="93187"/>
                                        </p:tgtEl>
                                        <p:attrNameLst>
                                          <p:attrName>ppt_w</p:attrName>
                                        </p:attrNameLst>
                                      </p:cBhvr>
                                      <p:tavLst>
                                        <p:tav tm="0">
                                          <p:val>
                                            <p:strVal val="#ppt_w+.3"/>
                                          </p:val>
                                        </p:tav>
                                        <p:tav tm="100000">
                                          <p:val>
                                            <p:strVal val="#ppt_w"/>
                                          </p:val>
                                        </p:tav>
                                      </p:tavLst>
                                    </p:anim>
                                    <p:anim calcmode="lin" valueType="num">
                                      <p:cBhvr>
                                        <p:cTn id="17" dur="1000" fill="hold"/>
                                        <p:tgtEl>
                                          <p:spTgt spid="93187"/>
                                        </p:tgtEl>
                                        <p:attrNameLst>
                                          <p:attrName>ppt_h</p:attrName>
                                        </p:attrNameLst>
                                      </p:cBhvr>
                                      <p:tavLst>
                                        <p:tav tm="0">
                                          <p:val>
                                            <p:strVal val="#ppt_h"/>
                                          </p:val>
                                        </p:tav>
                                        <p:tav tm="100000">
                                          <p:val>
                                            <p:strVal val="#ppt_h"/>
                                          </p:val>
                                        </p:tav>
                                      </p:tavLst>
                                    </p:anim>
                                    <p:animEffect transition="in" filter="fade">
                                      <p:cBhvr>
                                        <p:cTn id="18" dur="1000"/>
                                        <p:tgtEl>
                                          <p:spTgt spid="93187"/>
                                        </p:tgtEl>
                                      </p:cBhvr>
                                    </p:animEffect>
                                  </p:childTnLst>
                                </p:cTn>
                              </p:par>
                            </p:childTnLst>
                          </p:cTn>
                        </p:par>
                        <p:par>
                          <p:cTn id="19" fill="hold">
                            <p:stCondLst>
                              <p:cond delay="2000"/>
                            </p:stCondLst>
                            <p:childTnLst>
                              <p:par>
                                <p:cTn id="20" presetID="41" presetClass="entr" presetSubtype="0" fill="hold"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
                                        </p:tgtEl>
                                        <p:attrNameLst>
                                          <p:attrName>ppt_y</p:attrName>
                                        </p:attrNameLst>
                                      </p:cBhvr>
                                      <p:tavLst>
                                        <p:tav tm="0">
                                          <p:val>
                                            <p:strVal val="#ppt_y"/>
                                          </p:val>
                                        </p:tav>
                                        <p:tav tm="100000">
                                          <p:val>
                                            <p:strVal val="#ppt_y"/>
                                          </p:val>
                                        </p:tav>
                                      </p:tavLst>
                                    </p:anim>
                                    <p:anim calcmode="lin" valueType="num">
                                      <p:cBhvr>
                                        <p:cTn id="2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
                                        </p:tgtEl>
                                      </p:cBhvr>
                                    </p:animEffect>
                                  </p:childTnLst>
                                </p:cTn>
                              </p:par>
                            </p:childTnLst>
                          </p:cTn>
                        </p:par>
                        <p:par>
                          <p:cTn id="27" fill="hold">
                            <p:stCondLst>
                              <p:cond delay="280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3800"/>
                            </p:stCondLst>
                            <p:childTnLst>
                              <p:par>
                                <p:cTn id="34" presetID="21"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heel(1)">
                                      <p:cBhvr>
                                        <p:cTn id="36" dur="800"/>
                                        <p:tgtEl>
                                          <p:spTgt spid="14"/>
                                        </p:tgtEl>
                                      </p:cBhvr>
                                    </p:animEffect>
                                  </p:childTnLst>
                                </p:cTn>
                              </p:par>
                            </p:childTnLst>
                          </p:cTn>
                        </p:par>
                        <p:par>
                          <p:cTn id="37" fill="hold">
                            <p:stCondLst>
                              <p:cond delay="4600"/>
                            </p:stCondLst>
                            <p:childTnLst>
                              <p:par>
                                <p:cTn id="38" presetID="10"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69A65-6F9E-7528-C9CB-92F2A90DF54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2BCEFEFB-43BD-C9B0-BC38-C9EA3431473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060F60A-25FA-CECE-0A64-FA5DB80E68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25034CF-2A5D-45F5-EF44-3D071FE22D1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F25A938-3147-26A4-1BCE-5DAAF81F2BB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67E3132-2A4A-E8A6-CD9B-7890CCF59F1E}"/>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服饰图案素材的整理与取舍</a:t>
            </a:r>
          </a:p>
        </p:txBody>
      </p:sp>
      <p:pic>
        <p:nvPicPr>
          <p:cNvPr id="6" name="图片 72">
            <a:extLst>
              <a:ext uri="{FF2B5EF4-FFF2-40B4-BE49-F238E27FC236}">
                <a16:creationId xmlns:a16="http://schemas.microsoft.com/office/drawing/2014/main" id="{A350BB7A-35C0-E648-71ED-590EF412EB7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59229B0-02C2-839E-9BCC-C39DBCEBA65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4A6F3C2-A24E-D8D8-73CB-72E0B3D35A67}"/>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 </a:t>
            </a:r>
            <a:r>
              <a:rPr lang="zh-CN" altLang="en-US" sz="2000" b="1" dirty="0">
                <a:solidFill>
                  <a:srgbClr val="000000"/>
                </a:solidFill>
                <a:latin typeface="微软雅黑" panose="020B0503020204020204" pitchFamily="34" charset="-122"/>
                <a:ea typeface="微软雅黑" panose="020B0503020204020204" pitchFamily="34" charset="-122"/>
              </a:rPr>
              <a:t>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服饰图案设计素材的整理与取舍的原则是实用、经济、美观，三者之间相辅相成，互为因果。只讲究美观，却无法穿用，是毫无价值的服饰；而服饰图案素材的整理与取舍只注重经济，却缺少美观，也会无人问津。因此，在服饰图案素材的整理与取舍时，应根据穿着对象、时间、场合、地点的不同区别对待。</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198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3FAB4-64EE-92FC-711C-4B921FE4E99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C8AE98E0-F9C3-48CB-D068-8B5D5BF1B38B}"/>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7F14775B-64D9-2382-4C25-152929E2CF5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4F92C812-7E8B-2C2E-2D0E-52354E30AC9B}"/>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604C28E-34C3-FED8-1A79-99CB56C4112C}"/>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CE3ACC3D-2E1A-F54A-5A6A-E0A23895DC5F}"/>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服饰图案素材的整理与取舍</a:t>
            </a:r>
          </a:p>
        </p:txBody>
      </p:sp>
      <p:pic>
        <p:nvPicPr>
          <p:cNvPr id="6" name="图片 72">
            <a:extLst>
              <a:ext uri="{FF2B5EF4-FFF2-40B4-BE49-F238E27FC236}">
                <a16:creationId xmlns:a16="http://schemas.microsoft.com/office/drawing/2014/main" id="{B767BA73-A5A7-40DE-AD82-4636CFC4973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4CAC8D88-2125-5756-D4C7-FE8542AC799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64C99B6C-4069-3D86-EBDC-4FEEC60871E9}"/>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 </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了解服饰图案素材的整理与取舍的分类方法。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能够按照主题进行整理与取舍。</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提升审美和归纳整理的能力。</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6927CAEC-9D58-D83D-6642-438F308A3724}"/>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06548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C18C0-F3C0-1DAF-9B78-FFCD2EDE494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10A0FFB-4B1E-9A0C-DB72-ABADF5C9656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EB966B9-62A2-1CCF-73A8-82413BCAB7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1D8F2D3-46EF-55A8-FD9C-AA5F8566CEC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E658DF9-CE07-5019-3E4F-B51A21E09C4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CA5DBF66-F4B5-9037-A950-FB700BA75D1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服饰图案素材的整理与取舍</a:t>
            </a:r>
          </a:p>
        </p:txBody>
      </p:sp>
      <p:pic>
        <p:nvPicPr>
          <p:cNvPr id="6" name="图片 72">
            <a:extLst>
              <a:ext uri="{FF2B5EF4-FFF2-40B4-BE49-F238E27FC236}">
                <a16:creationId xmlns:a16="http://schemas.microsoft.com/office/drawing/2014/main" id="{A6A48F7D-EC51-2902-7FDE-3685F97DF64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9CB316B-EEA7-0C29-4D5B-E7BCF9FC152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670688E9-0434-C524-8E5B-9759953243C2}"/>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2.3 </a:t>
            </a:r>
            <a:r>
              <a:rPr lang="zh-CN" altLang="en-US" sz="2000" b="1" dirty="0">
                <a:solidFill>
                  <a:srgbClr val="000000"/>
                </a:solidFill>
                <a:latin typeface="微软雅黑" panose="020B0503020204020204" pitchFamily="34" charset="-122"/>
                <a:ea typeface="微软雅黑" panose="020B0503020204020204" pitchFamily="34" charset="-122"/>
              </a:rPr>
              <a:t>重点难点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从构成形式对图案进行分类。</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按照主题整理与取舍分类。</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20E5C626-50F7-E9D1-02A6-872C9149D44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2384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7B38E-4424-AA0A-FD79-A2D75759105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9A4A862-CA6B-478B-20C0-5EB01CAD5531}"/>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7FF54E2D-61DE-7FF9-E2E7-3BD8D94902D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0C63EA3-C732-1F06-0BE0-7646BD3B2DC0}"/>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135DEE3-B85F-C33B-EEEF-762440D5572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98905B1-0196-BBBA-E8D6-54A6E5265E82}"/>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服饰图案素材的整理与取舍</a:t>
            </a:r>
          </a:p>
        </p:txBody>
      </p:sp>
      <p:pic>
        <p:nvPicPr>
          <p:cNvPr id="6" name="图片 72">
            <a:extLst>
              <a:ext uri="{FF2B5EF4-FFF2-40B4-BE49-F238E27FC236}">
                <a16:creationId xmlns:a16="http://schemas.microsoft.com/office/drawing/2014/main" id="{512014F3-51AC-40A3-1F0E-B7CF5123388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7E635EFD-B8D9-6A97-5BFA-598415FF6D3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CA32722-AE66-D851-AC8D-06F0533F6DC1}"/>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2.4 </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考虑使用对象的心理需求进行整理与取舍</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由于体现在服饰上的图案</a:t>
            </a:r>
            <a:r>
              <a:rPr lang="zh-CN" altLang="en-US" sz="2000" dirty="0">
                <a:solidFill>
                  <a:srgbClr val="FF0000"/>
                </a:solidFill>
                <a:latin typeface="微软雅黑" panose="020B0503020204020204" pitchFamily="34" charset="-122"/>
                <a:ea typeface="微软雅黑" panose="020B0503020204020204" pitchFamily="34" charset="-122"/>
              </a:rPr>
              <a:t>最终是对人的装饰</a:t>
            </a:r>
            <a:r>
              <a:rPr lang="zh-CN" altLang="en-US" sz="2000" dirty="0">
                <a:solidFill>
                  <a:srgbClr val="000000"/>
                </a:solidFill>
                <a:latin typeface="微软雅黑" panose="020B0503020204020204" pitchFamily="34" charset="-122"/>
                <a:ea typeface="微软雅黑" panose="020B0503020204020204" pitchFamily="34" charset="-122"/>
              </a:rPr>
              <a:t>，而又有男女老幼、高矮胖瘦之分，不同年龄段的人对图案的题材、色彩等有不同的需求，因此，需要考虑使用对象的心理需求进行整理与取舍。</a:t>
            </a:r>
          </a:p>
        </p:txBody>
      </p:sp>
      <p:pic>
        <p:nvPicPr>
          <p:cNvPr id="9" name="图片 3">
            <a:extLst>
              <a:ext uri="{FF2B5EF4-FFF2-40B4-BE49-F238E27FC236}">
                <a16:creationId xmlns:a16="http://schemas.microsoft.com/office/drawing/2014/main" id="{7AE319FB-79EB-5F54-7A7B-13491194E1A7}"/>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7315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377AAE-C5C3-CB65-E066-7F1950B2D4F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7D0548D-84F8-A7AB-19B4-248F758D164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4298F9B2-2BAF-6633-437D-B27E9A22B1D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272C713-3605-77E2-3DAB-9A0D5B2C341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596F3D8-ED82-A81E-D9F3-3DB5BA4E17A9}"/>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7EB868B-F290-D7A5-9655-A739F1AB07A2}"/>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服饰图案素材的整理与取舍</a:t>
            </a:r>
          </a:p>
        </p:txBody>
      </p:sp>
      <p:pic>
        <p:nvPicPr>
          <p:cNvPr id="6" name="图片 72">
            <a:extLst>
              <a:ext uri="{FF2B5EF4-FFF2-40B4-BE49-F238E27FC236}">
                <a16:creationId xmlns:a16="http://schemas.microsoft.com/office/drawing/2014/main" id="{EC0FA29C-F938-F41D-E2D9-14285AD8754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8FCDFA7-7FFE-0AF8-8558-EFC02B9E567D}"/>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EE8FFAE-6E68-CD75-D059-D9CD44BDABDA}"/>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展示工艺美</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现代科技的发展，使人们建立了时代美的新观念。服饰图案将随着</a:t>
            </a:r>
            <a:r>
              <a:rPr lang="zh-CN" altLang="en-US" sz="2000" dirty="0">
                <a:solidFill>
                  <a:srgbClr val="FF0000"/>
                </a:solidFill>
                <a:latin typeface="微软雅黑" panose="020B0503020204020204" pitchFamily="34" charset="-122"/>
                <a:ea typeface="微软雅黑" panose="020B0503020204020204" pitchFamily="34" charset="-122"/>
              </a:rPr>
              <a:t>新材料、新技术、新功能</a:t>
            </a:r>
            <a:r>
              <a:rPr lang="zh-CN" altLang="en-US" sz="2000" dirty="0">
                <a:solidFill>
                  <a:srgbClr val="000000"/>
                </a:solidFill>
                <a:latin typeface="微软雅黑" panose="020B0503020204020204" pitchFamily="34" charset="-122"/>
                <a:ea typeface="微软雅黑" panose="020B0503020204020204" pitchFamily="34" charset="-122"/>
              </a:rPr>
              <a:t>的不断出现发挥其装饰作用。</a:t>
            </a:r>
          </a:p>
        </p:txBody>
      </p:sp>
      <p:pic>
        <p:nvPicPr>
          <p:cNvPr id="9" name="Picture 2">
            <a:extLst>
              <a:ext uri="{FF2B5EF4-FFF2-40B4-BE49-F238E27FC236}">
                <a16:creationId xmlns:a16="http://schemas.microsoft.com/office/drawing/2014/main" id="{54AB7DD8-DEE6-750D-E7CC-9990FFF202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30846" y="2837155"/>
            <a:ext cx="4761432" cy="3081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14116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69920-44C7-90F7-F4E0-C8ECC4B8A03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D95F877-C52F-C797-3D2C-1A5E8E908B2D}"/>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E63C9E4-1B83-E9EC-D4E6-9AE1E26EB1C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1DD2648-6B8C-A2B8-EB97-3EA4EF0372B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C943AF9-165D-100D-37FE-EB12728520F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0C393C4-C6C9-C57C-B9E1-2F86BC3A9D8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服饰图案素材的整理与取舍</a:t>
            </a:r>
          </a:p>
        </p:txBody>
      </p:sp>
      <p:pic>
        <p:nvPicPr>
          <p:cNvPr id="6" name="图片 72">
            <a:extLst>
              <a:ext uri="{FF2B5EF4-FFF2-40B4-BE49-F238E27FC236}">
                <a16:creationId xmlns:a16="http://schemas.microsoft.com/office/drawing/2014/main" id="{C214A0C4-3CD2-F6BD-8D62-ED168954813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7E16CF31-8969-9D99-E4B3-97A0948FD06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022845C-8736-507B-E611-3F183C05C032}"/>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2.5 </a:t>
            </a:r>
            <a:r>
              <a:rPr lang="zh-CN" altLang="en-US" sz="2000" b="1" dirty="0">
                <a:solidFill>
                  <a:srgbClr val="000000"/>
                </a:solidFill>
                <a:latin typeface="微软雅黑" panose="020B0503020204020204" pitchFamily="34" charset="-122"/>
                <a:ea typeface="微软雅黑" panose="020B0503020204020204" pitchFamily="34" charset="-122"/>
              </a:rPr>
              <a:t>任务开展</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zh-CN" altLang="en-US" sz="2000" dirty="0">
                <a:solidFill>
                  <a:srgbClr val="000000"/>
                </a:solidFill>
                <a:latin typeface="微软雅黑" panose="020B0503020204020204" pitchFamily="34" charset="-122"/>
                <a:ea typeface="微软雅黑" panose="020B0503020204020204" pitchFamily="34" charset="-122"/>
              </a:rPr>
              <a:t>收集的图案有哪些需要整理？</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93C48F28-C89C-8D92-2C0C-F119507F5947}"/>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81145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81EE3-BF85-A79F-7B5C-78EEC7C1FC0A}"/>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E54AFA5-DE88-42DD-098C-14E14972D70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8FE99C0-26E9-260F-9C95-3831CC4DE5A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9EE2FA1-C873-91C0-16F9-758652DE299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A96520E7-15E9-D376-F332-32CDC852899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9BA9376-15A3-0EE7-A52A-DE9708475C71}"/>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图案纹样变形设计</a:t>
            </a:r>
          </a:p>
        </p:txBody>
      </p:sp>
      <p:pic>
        <p:nvPicPr>
          <p:cNvPr id="6" name="图片 72">
            <a:extLst>
              <a:ext uri="{FF2B5EF4-FFF2-40B4-BE49-F238E27FC236}">
                <a16:creationId xmlns:a16="http://schemas.microsoft.com/office/drawing/2014/main" id="{043E2F6C-24A6-D40C-C4C7-B1D4E30FCF3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40FD54A-191D-9E86-7A26-4C334E82D95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EB92427-2071-23D0-CB9B-0E10B28B0E33}"/>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3.1 </a:t>
            </a:r>
            <a:r>
              <a:rPr lang="zh-CN" altLang="en-US" sz="2000" b="1" dirty="0">
                <a:solidFill>
                  <a:srgbClr val="000000"/>
                </a:solidFill>
                <a:latin typeface="微软雅黑" panose="020B0503020204020204" pitchFamily="34" charset="-122"/>
                <a:ea typeface="微软雅黑" panose="020B0503020204020204" pitchFamily="34" charset="-122"/>
              </a:rPr>
              <a:t>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根据收集的写生作品，学习纹样变形设计方法，能够对图案纹样变形设计进行整理与取舍。</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E11DB192-9ECA-92F0-D798-7FE904618114}"/>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15866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FAC1A-DE14-F0A4-899D-91FD54BBDEDD}"/>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214B217-6A2A-4C49-1E66-EFE2F4B31D2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252613FC-DC94-340D-A4A7-B88FCD85E12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75469AF4-A851-2DED-EC99-5B73A5620ECD}"/>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596DBB8-9659-2783-83CB-01148F78CA42}"/>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D976C86-20E2-5979-FC2B-06F3EBC3E49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图案纹样变形设计</a:t>
            </a:r>
          </a:p>
        </p:txBody>
      </p:sp>
      <p:pic>
        <p:nvPicPr>
          <p:cNvPr id="6" name="图片 72">
            <a:extLst>
              <a:ext uri="{FF2B5EF4-FFF2-40B4-BE49-F238E27FC236}">
                <a16:creationId xmlns:a16="http://schemas.microsoft.com/office/drawing/2014/main" id="{6E3388FB-9CFE-B97D-26B4-9A21E7A8846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8584DE6-AA11-FB6A-9C3F-EF6438506C2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B052B21B-CFE0-26F2-5615-67855FA034D3}"/>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3.2 </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了解图案纹样变形设计方法。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能够掌握图案纹样变形设计的整理与取舍。</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提升审美和归纳整理的能力。</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47CCE237-EA12-457A-FEB3-4043ECF5C5C7}"/>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22996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E76E9-BBE2-6ADC-E7BB-F06585BECC5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930B532-A165-D787-27DC-6F078428030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11B8F20-E3CF-A6EB-167B-5B0DB384092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8F44792-2F15-C44B-0334-A34365030281}"/>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86366D4-B112-C435-9007-717065C5E352}"/>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B4BCC60-07EC-FD49-C774-84073BEAD5A3}"/>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图案纹样变形设计</a:t>
            </a:r>
          </a:p>
        </p:txBody>
      </p:sp>
      <p:pic>
        <p:nvPicPr>
          <p:cNvPr id="6" name="图片 72">
            <a:extLst>
              <a:ext uri="{FF2B5EF4-FFF2-40B4-BE49-F238E27FC236}">
                <a16:creationId xmlns:a16="http://schemas.microsoft.com/office/drawing/2014/main" id="{8BC0C1DE-F65B-545D-C52A-8E5F3073960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46581A6-E227-B415-97ED-15C7375FD4F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FFCB5DE-B459-0E01-E7B8-222436716E31}"/>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3.3 </a:t>
            </a:r>
            <a:r>
              <a:rPr lang="zh-CN" altLang="en-US" sz="2000" b="1" dirty="0">
                <a:solidFill>
                  <a:srgbClr val="000000"/>
                </a:solidFill>
                <a:latin typeface="微软雅黑" panose="020B0503020204020204" pitchFamily="34" charset="-122"/>
                <a:ea typeface="微软雅黑" panose="020B0503020204020204" pitchFamily="34" charset="-122"/>
              </a:rPr>
              <a:t>重点难点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从构成形式对图案纹样变形设计进行分类。</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按照图案纹样变形设计主题进行整理与取舍。</a:t>
            </a:r>
          </a:p>
        </p:txBody>
      </p:sp>
      <p:pic>
        <p:nvPicPr>
          <p:cNvPr id="9" name="图片 3">
            <a:extLst>
              <a:ext uri="{FF2B5EF4-FFF2-40B4-BE49-F238E27FC236}">
                <a16:creationId xmlns:a16="http://schemas.microsoft.com/office/drawing/2014/main" id="{7C4A950A-6928-4D58-806A-0F9A2A8E6601}"/>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07928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0E069-69CB-72B7-F00B-939FEEFE8494}"/>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2B19D16C-0D08-392C-19D7-3360BAAC77C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9EC344A-6129-4B70-509A-2578D8564B6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7A6C5D8-C499-00DE-9BC6-B8013CBBD0D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097BDF0-4ABF-4332-6A65-32B541591EDF}"/>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5417DB14-7637-CB8E-B3AF-82A79C104D3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图案纹样变形设计</a:t>
            </a:r>
          </a:p>
        </p:txBody>
      </p:sp>
      <p:pic>
        <p:nvPicPr>
          <p:cNvPr id="6" name="图片 72">
            <a:extLst>
              <a:ext uri="{FF2B5EF4-FFF2-40B4-BE49-F238E27FC236}">
                <a16:creationId xmlns:a16="http://schemas.microsoft.com/office/drawing/2014/main" id="{110B6219-58F8-90EA-6BA3-20E0F89EC67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4C5174C-3A48-D0B5-CCE9-8CF4D03D120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0A362FE-AEA6-85FC-15A9-86A18BFB37CF}"/>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3.4 </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写实手法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采用写实手法塑造的图案形象比较</a:t>
            </a:r>
            <a:r>
              <a:rPr lang="zh-CN" altLang="en-US" sz="2000" dirty="0">
                <a:solidFill>
                  <a:srgbClr val="FF0000"/>
                </a:solidFill>
                <a:latin typeface="微软雅黑" panose="020B0503020204020204" pitchFamily="34" charset="-122"/>
                <a:ea typeface="微软雅黑" panose="020B0503020204020204" pitchFamily="34" charset="-122"/>
              </a:rPr>
              <a:t>接近于写生</a:t>
            </a:r>
            <a:r>
              <a:rPr lang="zh-CN" altLang="en-US" sz="2000" dirty="0">
                <a:solidFill>
                  <a:srgbClr val="000000"/>
                </a:solidFill>
                <a:latin typeface="微软雅黑" panose="020B0503020204020204" pitchFamily="34" charset="-122"/>
                <a:ea typeface="微软雅黑" panose="020B0503020204020204" pitchFamily="34" charset="-122"/>
              </a:rPr>
              <a:t>的形象。它是将写生稿，结合写生之前观察所得的整体印象，进行高度而适当的艺术整理加工。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夸张手法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夸张是图案造型中运用</a:t>
            </a:r>
            <a:r>
              <a:rPr lang="zh-CN" altLang="en-US" sz="2000" dirty="0">
                <a:solidFill>
                  <a:srgbClr val="FF0000"/>
                </a:solidFill>
                <a:latin typeface="微软雅黑" panose="020B0503020204020204" pitchFamily="34" charset="-122"/>
                <a:ea typeface="微软雅黑" panose="020B0503020204020204" pitchFamily="34" charset="-122"/>
              </a:rPr>
              <a:t>最为普遍、最主要</a:t>
            </a:r>
            <a:r>
              <a:rPr lang="zh-CN" altLang="en-US" sz="2000" dirty="0">
                <a:solidFill>
                  <a:srgbClr val="000000"/>
                </a:solidFill>
                <a:latin typeface="微软雅黑" panose="020B0503020204020204" pitchFamily="34" charset="-122"/>
                <a:ea typeface="微软雅黑" panose="020B0503020204020204" pitchFamily="34" charset="-122"/>
              </a:rPr>
              <a:t>的方法之一。所谓夸张，就是将客观物象</a:t>
            </a:r>
            <a:r>
              <a:rPr lang="zh-CN" altLang="en-US" sz="2000" dirty="0">
                <a:solidFill>
                  <a:srgbClr val="FF0000"/>
                </a:solidFill>
                <a:latin typeface="微软雅黑" panose="020B0503020204020204" pitchFamily="34" charset="-122"/>
                <a:ea typeface="微软雅黑" panose="020B0503020204020204" pitchFamily="34" charset="-122"/>
              </a:rPr>
              <a:t>最美的、最典型的、最主要的</a:t>
            </a:r>
            <a:r>
              <a:rPr lang="zh-CN" altLang="en-US" sz="2000" dirty="0">
                <a:solidFill>
                  <a:srgbClr val="000000"/>
                </a:solidFill>
                <a:latin typeface="微软雅黑" panose="020B0503020204020204" pitchFamily="34" charset="-122"/>
                <a:ea typeface="微软雅黑" panose="020B0503020204020204" pitchFamily="34" charset="-122"/>
              </a:rPr>
              <a:t>和</a:t>
            </a:r>
            <a:r>
              <a:rPr lang="zh-CN" altLang="en-US" sz="2000" dirty="0">
                <a:solidFill>
                  <a:srgbClr val="FF0000"/>
                </a:solidFill>
                <a:latin typeface="微软雅黑" panose="020B0503020204020204" pitchFamily="34" charset="-122"/>
                <a:ea typeface="微软雅黑" panose="020B0503020204020204" pitchFamily="34" charset="-122"/>
              </a:rPr>
              <a:t>本质的</a:t>
            </a:r>
            <a:r>
              <a:rPr lang="zh-CN" altLang="en-US" sz="2000" dirty="0">
                <a:solidFill>
                  <a:srgbClr val="000000"/>
                </a:solidFill>
                <a:latin typeface="微软雅黑" panose="020B0503020204020204" pitchFamily="34" charset="-122"/>
                <a:ea typeface="微软雅黑" panose="020B0503020204020204" pitchFamily="34" charset="-122"/>
              </a:rPr>
              <a:t>部分进行艺术加工，加以强调夸张，使之表现得更为强烈、集中、生动、鲜明与完美。</a:t>
            </a:r>
          </a:p>
        </p:txBody>
      </p:sp>
    </p:spTree>
    <p:extLst>
      <p:ext uri="{BB962C8B-B14F-4D97-AF65-F5344CB8AC3E}">
        <p14:creationId xmlns:p14="http://schemas.microsoft.com/office/powerpoint/2010/main" val="2399950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943768" y="1598929"/>
            <a:ext cx="10056813" cy="2401078"/>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cxnSp>
        <p:nvCxnSpPr>
          <p:cNvPr id="26" name="直接连接符 25"/>
          <p:cNvCxnSpPr/>
          <p:nvPr/>
        </p:nvCxnSpPr>
        <p:spPr>
          <a:xfrm flipV="1">
            <a:off x="3384550" y="1598929"/>
            <a:ext cx="0" cy="2401078"/>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bwMode="auto">
          <a:xfrm>
            <a:off x="1305719" y="1707239"/>
            <a:ext cx="1438275" cy="1436687"/>
            <a:chOff x="5675204" y="407884"/>
            <a:chExt cx="1437120" cy="1437120"/>
          </a:xfrm>
        </p:grpSpPr>
        <p:sp>
          <p:nvSpPr>
            <p:cNvPr id="34" name="椭圆 33"/>
            <p:cNvSpPr/>
            <p:nvPr/>
          </p:nvSpPr>
          <p:spPr>
            <a:xfrm>
              <a:off x="5675204" y="407884"/>
              <a:ext cx="1437120" cy="1437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KSO_Shape"/>
            <p:cNvSpPr/>
            <p:nvPr/>
          </p:nvSpPr>
          <p:spPr bwMode="auto">
            <a:xfrm>
              <a:off x="5997207" y="865222"/>
              <a:ext cx="758216" cy="520857"/>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56632" y="2073171"/>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4134513" y="2117012"/>
            <a:ext cx="43396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模块  </a:t>
            </a:r>
            <a:r>
              <a:rPr lang="en-US" altLang="zh-CN" sz="3600" b="1" dirty="0">
                <a:solidFill>
                  <a:srgbClr val="FFFFFF"/>
                </a:solidFill>
                <a:latin typeface="微软雅黑" panose="020B0503020204020204" pitchFamily="34" charset="-122"/>
                <a:ea typeface="微软雅黑" panose="020B0503020204020204" pitchFamily="34" charset="-122"/>
              </a:rPr>
              <a:t>3</a:t>
            </a:r>
            <a:endParaRPr lang="en-US" altLang="zh-CN" sz="36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bg1"/>
                </a:solidFill>
                <a:latin typeface="微软雅黑" panose="020B0503020204020204" pitchFamily="34" charset="-122"/>
                <a:ea typeface="微软雅黑" panose="020B0503020204020204" pitchFamily="34" charset="-122"/>
              </a:rPr>
              <a:t>服饰图案设计与应用</a:t>
            </a:r>
          </a:p>
        </p:txBody>
      </p:sp>
      <p:sp>
        <p:nvSpPr>
          <p:cNvPr id="8" name="文本框 7"/>
          <p:cNvSpPr txBox="1"/>
          <p:nvPr/>
        </p:nvSpPr>
        <p:spPr>
          <a:xfrm>
            <a:off x="1051248" y="4074989"/>
            <a:ext cx="6362141" cy="1135054"/>
          </a:xfrm>
          <a:prstGeom prst="rect">
            <a:avLst/>
          </a:prstGeom>
          <a:noFill/>
        </p:spPr>
        <p:txBody>
          <a:bodyPr wrap="square">
            <a:spAutoFit/>
          </a:bodyPr>
          <a:lstStyle/>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6 </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服饰图案素材收集</a:t>
            </a:r>
          </a:p>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7 </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服饰图案变形及创作</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fade">
                                      <p:cBhvr>
                                        <p:cTn id="7" dur="1000"/>
                                        <p:tgtEl>
                                          <p:spTgt spid="96258"/>
                                        </p:tgtEl>
                                      </p:cBhvr>
                                    </p:animEffect>
                                    <p:anim calcmode="lin" valueType="num">
                                      <p:cBhvr>
                                        <p:cTn id="8" dur="1000" fill="hold"/>
                                        <p:tgtEl>
                                          <p:spTgt spid="96258"/>
                                        </p:tgtEl>
                                        <p:attrNameLst>
                                          <p:attrName>ppt_x</p:attrName>
                                        </p:attrNameLst>
                                      </p:cBhvr>
                                      <p:tavLst>
                                        <p:tav tm="0">
                                          <p:val>
                                            <p:strVal val="#ppt_x"/>
                                          </p:val>
                                        </p:tav>
                                        <p:tav tm="100000">
                                          <p:val>
                                            <p:strVal val="#ppt_x"/>
                                          </p:val>
                                        </p:tav>
                                      </p:tavLst>
                                    </p:anim>
                                    <p:anim calcmode="lin" valueType="num">
                                      <p:cBhvr>
                                        <p:cTn id="9" dur="1000" fill="hold"/>
                                        <p:tgtEl>
                                          <p:spTgt spid="962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Horizontal)">
                                      <p:cBhvr>
                                        <p:cTn id="13" dur="500"/>
                                        <p:tgtEl>
                                          <p:spTgt spid="24"/>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right)">
                                      <p:cBhvr>
                                        <p:cTn id="27" dur="500"/>
                                        <p:tgtEl>
                                          <p:spTgt spid="4"/>
                                        </p:tgtEl>
                                      </p:cBhvr>
                                    </p:animEffect>
                                  </p:childTnLst>
                                </p:cTn>
                              </p:par>
                            </p:childTnLst>
                          </p:cTn>
                        </p:par>
                        <p:par>
                          <p:cTn id="28" fill="hold">
                            <p:stCondLst>
                              <p:cond delay="3000"/>
                            </p:stCondLst>
                            <p:childTnLst>
                              <p:par>
                                <p:cTn id="29" presetID="17" presetClass="entr" presetSubtype="10" fill="hold" nodeType="afterEffect">
                                  <p:stCondLst>
                                    <p:cond delay="0"/>
                                  </p:stCondLst>
                                  <p:childTnLst>
                                    <p:set>
                                      <p:cBhvr>
                                        <p:cTn id="30" dur="1" fill="hold">
                                          <p:stCondLst>
                                            <p:cond delay="0"/>
                                          </p:stCondLst>
                                        </p:cTn>
                                        <p:tgtEl>
                                          <p:spTgt spid="96269"/>
                                        </p:tgtEl>
                                        <p:attrNameLst>
                                          <p:attrName>style.visibility</p:attrName>
                                        </p:attrNameLst>
                                      </p:cBhvr>
                                      <p:to>
                                        <p:strVal val="visible"/>
                                      </p:to>
                                    </p:set>
                                    <p:anim calcmode="lin" valueType="num">
                                      <p:cBhvr>
                                        <p:cTn id="31" dur="500" fill="hold"/>
                                        <p:tgtEl>
                                          <p:spTgt spid="96269"/>
                                        </p:tgtEl>
                                        <p:attrNameLst>
                                          <p:attrName>ppt_w</p:attrName>
                                        </p:attrNameLst>
                                      </p:cBhvr>
                                      <p:tavLst>
                                        <p:tav tm="0">
                                          <p:val>
                                            <p:fltVal val="0"/>
                                          </p:val>
                                        </p:tav>
                                        <p:tav tm="100000">
                                          <p:val>
                                            <p:strVal val="#ppt_w"/>
                                          </p:val>
                                        </p:tav>
                                      </p:tavLst>
                                    </p:anim>
                                    <p:anim calcmode="lin" valueType="num">
                                      <p:cBhvr>
                                        <p:cTn id="32" dur="500" fill="hold"/>
                                        <p:tgtEl>
                                          <p:spTgt spid="96269"/>
                                        </p:tgtEl>
                                        <p:attrNameLst>
                                          <p:attrName>ppt_h</p:attrName>
                                        </p:attrNameLst>
                                      </p:cBhvr>
                                      <p:tavLst>
                                        <p:tav tm="0">
                                          <p:val>
                                            <p:strVal val="#ppt_h"/>
                                          </p:val>
                                        </p:tav>
                                        <p:tav tm="100000">
                                          <p:val>
                                            <p:strVal val="#ppt_h"/>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21811-03A7-30E6-2739-EA4C958CCEF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33C74259-C2B3-E0AC-2FF6-9A19CDFCEA6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4E73E30-B3D0-9BFF-2A17-AFDED4082BA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548EFC2E-479C-404F-6AB7-84386B052C5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0C70AB13-EEF9-8B78-A809-91EE14E6A7C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E262547-F012-D9A9-851E-0DD52644AA61}"/>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图案纹样变形设计</a:t>
            </a:r>
          </a:p>
        </p:txBody>
      </p:sp>
      <p:pic>
        <p:nvPicPr>
          <p:cNvPr id="6" name="图片 72">
            <a:extLst>
              <a:ext uri="{FF2B5EF4-FFF2-40B4-BE49-F238E27FC236}">
                <a16:creationId xmlns:a16="http://schemas.microsoft.com/office/drawing/2014/main" id="{E4B8D032-F866-2F40-E6DF-12957B6DDFF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2CE36F1-4720-4C64-7ABB-21A077222BF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6115611-9041-A341-B845-957A69064947}"/>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组合手法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所谓组合，就是</a:t>
            </a:r>
            <a:r>
              <a:rPr lang="zh-CN" altLang="en-US" sz="2000" dirty="0">
                <a:solidFill>
                  <a:srgbClr val="FF0000"/>
                </a:solidFill>
                <a:latin typeface="微软雅黑" panose="020B0503020204020204" pitchFamily="34" charset="-122"/>
                <a:ea typeface="微软雅黑" panose="020B0503020204020204" pitchFamily="34" charset="-122"/>
              </a:rPr>
              <a:t>将几种相同或不同的形象</a:t>
            </a:r>
            <a:r>
              <a:rPr lang="zh-CN" altLang="en-US" sz="2000" dirty="0">
                <a:solidFill>
                  <a:srgbClr val="000000"/>
                </a:solidFill>
                <a:latin typeface="微软雅黑" panose="020B0503020204020204" pitchFamily="34" charset="-122"/>
                <a:ea typeface="微软雅黑" panose="020B0503020204020204" pitchFamily="34" charset="-122"/>
              </a:rPr>
              <a:t>，通过</a:t>
            </a:r>
            <a:r>
              <a:rPr lang="zh-CN" altLang="en-US" sz="2000" dirty="0">
                <a:solidFill>
                  <a:srgbClr val="FF0000"/>
                </a:solidFill>
                <a:latin typeface="微软雅黑" panose="020B0503020204020204" pitchFamily="34" charset="-122"/>
                <a:ea typeface="微软雅黑" panose="020B0503020204020204" pitchFamily="34" charset="-122"/>
              </a:rPr>
              <a:t>巧妙的、理想化</a:t>
            </a:r>
            <a:r>
              <a:rPr lang="zh-CN" altLang="en-US" sz="2000" dirty="0">
                <a:solidFill>
                  <a:srgbClr val="000000"/>
                </a:solidFill>
                <a:latin typeface="微软雅黑" panose="020B0503020204020204" pitchFamily="34" charset="-122"/>
                <a:ea typeface="微软雅黑" panose="020B0503020204020204" pitchFamily="34" charset="-122"/>
              </a:rPr>
              <a:t>的构思将它们组合在一起。这是一种具有创造性的方法，所描绘的形象一般是已经过夸张变形了的形象。</a:t>
            </a:r>
          </a:p>
        </p:txBody>
      </p:sp>
      <p:pic>
        <p:nvPicPr>
          <p:cNvPr id="9" name="图片 3">
            <a:extLst>
              <a:ext uri="{FF2B5EF4-FFF2-40B4-BE49-F238E27FC236}">
                <a16:creationId xmlns:a16="http://schemas.microsoft.com/office/drawing/2014/main" id="{DA69B95C-04AF-3662-7E8F-9C97250D46FC}"/>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22842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42C4D-9077-0E44-AAC5-50A7EAC6D38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BCC0A47-A865-2E1E-4882-BAA57D2871DB}"/>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20356FB-B9E8-582E-C33A-BE5D353BD5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E25636B2-8493-8111-86B1-4D820921D03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8FE3910F-5E3D-2FB7-9C1A-04AB3C77DD3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7F7C626-E977-8A19-F428-E88E931365FB}"/>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图案纹样变形设计</a:t>
            </a:r>
          </a:p>
        </p:txBody>
      </p:sp>
      <p:pic>
        <p:nvPicPr>
          <p:cNvPr id="6" name="图片 72">
            <a:extLst>
              <a:ext uri="{FF2B5EF4-FFF2-40B4-BE49-F238E27FC236}">
                <a16:creationId xmlns:a16="http://schemas.microsoft.com/office/drawing/2014/main" id="{BDD9005C-2B5C-AD6C-A78F-6E0182144D6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AD84F83-005D-2389-5467-D53D8F87CA0D}"/>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0FE89185-852C-87DB-A04E-C54E58937646}"/>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3.5 </a:t>
            </a:r>
            <a:r>
              <a:rPr lang="zh-CN" altLang="en-US" sz="2000" b="1" dirty="0">
                <a:solidFill>
                  <a:srgbClr val="000000"/>
                </a:solidFill>
                <a:latin typeface="微软雅黑" panose="020B0503020204020204" pitchFamily="34" charset="-122"/>
                <a:ea typeface="微软雅黑" panose="020B0503020204020204" pitchFamily="34" charset="-122"/>
              </a:rPr>
              <a:t>任务开展</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图案纹样可以进行有规律的变化吗？</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图案纹样变形设计的手法有哪些？</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A7DC9EEF-EF57-3F7A-5264-5EFCC28848E4}"/>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09750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7570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7 </a:t>
            </a:r>
            <a:r>
              <a:rPr lang="zh-CN" altLang="en-US" sz="3600" b="1" dirty="0">
                <a:solidFill>
                  <a:srgbClr val="FFFFFF"/>
                </a:solidFill>
                <a:latin typeface="微软雅黑" panose="020B0503020204020204" pitchFamily="34" charset="-122"/>
                <a:ea typeface="微软雅黑" panose="020B0503020204020204" pitchFamily="34" charset="-122"/>
              </a:rPr>
              <a:t>服饰图案变形及创作</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9DC1C-2A3C-8C06-A926-210CDF46972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E52DF78-7F57-88BA-A51B-ABD629A1497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B6BA206-C3C7-23D3-0F06-A07C4ADB12E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FDCA691-9DC4-3E97-02C7-4B3C1F9FCF9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5F9E0465-EDB0-2FE2-9875-1C2FF19EA9A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CCAB96F-1178-DB33-5A08-043B3092A6E4}"/>
              </a:ext>
            </a:extLst>
          </p:cNvPr>
          <p:cNvSpPr txBox="1">
            <a:spLocks noChangeArrowheads="1"/>
          </p:cNvSpPr>
          <p:nvPr/>
        </p:nvSpPr>
        <p:spPr bwMode="auto">
          <a:xfrm>
            <a:off x="1801494" y="492760"/>
            <a:ext cx="78090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正方巾适合式图案纹样创作设计</a:t>
            </a:r>
          </a:p>
        </p:txBody>
      </p:sp>
      <p:pic>
        <p:nvPicPr>
          <p:cNvPr id="6" name="图片 72">
            <a:extLst>
              <a:ext uri="{FF2B5EF4-FFF2-40B4-BE49-F238E27FC236}">
                <a16:creationId xmlns:a16="http://schemas.microsoft.com/office/drawing/2014/main" id="{31860978-8045-B38E-0F7C-C80694A57F3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102E638-C9F5-3D95-A850-9087B35075F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14D134A-F826-47F4-4F4A-49C62756AD88}"/>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1.1 </a:t>
            </a:r>
            <a:r>
              <a:rPr lang="zh-CN" altLang="en-US" sz="2000" b="1" dirty="0">
                <a:solidFill>
                  <a:srgbClr val="000000"/>
                </a:solidFill>
                <a:latin typeface="微软雅黑" panose="020B0503020204020204" pitchFamily="34" charset="-122"/>
                <a:ea typeface="微软雅黑" panose="020B0503020204020204" pitchFamily="34" charset="-122"/>
              </a:rPr>
              <a:t>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了解服饰图案变形及创作的设计方法，能够运用服饰图案的设计方法进行正方巾适合式图案纹样创作设计。</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1C579B16-C47D-9973-E2AF-6E722F4A8E99}"/>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14262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F90DF-2A67-4D5A-4045-C4E437DA83A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D1C6DF5-3A7D-3D58-9784-18CDC11924B2}"/>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FE79484-98BC-8413-768D-DD9A063AE47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74F210A7-D1F1-ACDC-7796-CF70531054C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F75951B-5C3E-4061-C1D9-9D146147834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E499AD6-D72A-14CC-70F0-EBAD515D8BF1}"/>
              </a:ext>
            </a:extLst>
          </p:cNvPr>
          <p:cNvSpPr txBox="1">
            <a:spLocks noChangeArrowheads="1"/>
          </p:cNvSpPr>
          <p:nvPr/>
        </p:nvSpPr>
        <p:spPr bwMode="auto">
          <a:xfrm>
            <a:off x="1801494" y="492760"/>
            <a:ext cx="80049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正方巾适合式图案纹样创作设计</a:t>
            </a:r>
          </a:p>
        </p:txBody>
      </p:sp>
      <p:pic>
        <p:nvPicPr>
          <p:cNvPr id="6" name="图片 72">
            <a:extLst>
              <a:ext uri="{FF2B5EF4-FFF2-40B4-BE49-F238E27FC236}">
                <a16:creationId xmlns:a16="http://schemas.microsoft.com/office/drawing/2014/main" id="{D7CC45F5-79A9-34E5-C05A-722D9500C72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566E9C5-927A-51AA-0B89-E47A1A53400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58C8DC7-68B8-9F0D-24B2-087C768FACA8}"/>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1.2 </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了解服饰图案变形及创作的设计方法。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能够运用服饰图案的设计方法进行正方巾适合式图案纹样创作设计。</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培养逻辑思维能力和勤于思考、分析问题的意识。</a:t>
            </a:r>
          </a:p>
        </p:txBody>
      </p:sp>
    </p:spTree>
    <p:extLst>
      <p:ext uri="{BB962C8B-B14F-4D97-AF65-F5344CB8AC3E}">
        <p14:creationId xmlns:p14="http://schemas.microsoft.com/office/powerpoint/2010/main" val="36554859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46A50-7B62-489F-AF1E-CC998A92000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0253E087-06CD-AD74-561B-6E3217D48B47}"/>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2F97CDA-91F0-7F0C-9F69-93A58C317E0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22789A3D-752F-ED23-E981-CD74C01D9B8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1B4E910-E4B2-0DAC-C25A-A9FB4424B20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4953300-ED14-B7B0-CAA9-3083C8F15C39}"/>
              </a:ext>
            </a:extLst>
          </p:cNvPr>
          <p:cNvSpPr txBox="1">
            <a:spLocks noChangeArrowheads="1"/>
          </p:cNvSpPr>
          <p:nvPr/>
        </p:nvSpPr>
        <p:spPr bwMode="auto">
          <a:xfrm>
            <a:off x="1801494" y="492760"/>
            <a:ext cx="7715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正方巾适合式图案纹样创作设计</a:t>
            </a:r>
          </a:p>
        </p:txBody>
      </p:sp>
      <p:pic>
        <p:nvPicPr>
          <p:cNvPr id="6" name="图片 72">
            <a:extLst>
              <a:ext uri="{FF2B5EF4-FFF2-40B4-BE49-F238E27FC236}">
                <a16:creationId xmlns:a16="http://schemas.microsoft.com/office/drawing/2014/main" id="{7415E328-0582-57B4-AD41-37ACA858EF9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6FD4F04-73DC-A192-8257-20A1E653011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75E73D2-81D6-5031-661B-27285126913F}"/>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1.3 </a:t>
            </a:r>
            <a:r>
              <a:rPr lang="zh-CN" altLang="en-US" sz="2000" b="1" dirty="0">
                <a:solidFill>
                  <a:srgbClr val="000000"/>
                </a:solidFill>
                <a:latin typeface="微软雅黑" panose="020B0503020204020204" pitchFamily="34" charset="-122"/>
                <a:ea typeface="微软雅黑" panose="020B0503020204020204" pitchFamily="34" charset="-122"/>
              </a:rPr>
              <a:t>重点难点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了解服饰图案变形及创作的设计方法。</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能够运用服饰图案的设计方法进行写生应用。</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77F4CEA8-6B83-16DC-B823-1D9FAFEDFFC8}"/>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98191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6695B1-C4F2-D069-03F0-43CA925178F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0378CF0-E580-0064-BC02-3FE8D2017370}"/>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BFE0D1B-2014-E9A5-9DED-BFAB1135378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3269695-105C-D8D6-39C7-FA66B16E271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A70C9CF-5B0B-4792-BED9-36E7E59882A5}"/>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E1C3C44-1B18-8516-312A-7C9BFF631624}"/>
              </a:ext>
            </a:extLst>
          </p:cNvPr>
          <p:cNvSpPr txBox="1">
            <a:spLocks noChangeArrowheads="1"/>
          </p:cNvSpPr>
          <p:nvPr/>
        </p:nvSpPr>
        <p:spPr bwMode="auto">
          <a:xfrm>
            <a:off x="1801494" y="492760"/>
            <a:ext cx="81169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正方巾适合式图案纹样创作设计</a:t>
            </a:r>
          </a:p>
        </p:txBody>
      </p:sp>
      <p:pic>
        <p:nvPicPr>
          <p:cNvPr id="6" name="图片 72">
            <a:extLst>
              <a:ext uri="{FF2B5EF4-FFF2-40B4-BE49-F238E27FC236}">
                <a16:creationId xmlns:a16="http://schemas.microsoft.com/office/drawing/2014/main" id="{0CA4B941-90FA-AE47-B702-BB8E6939868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4AB3663-0AA4-2E73-2569-0BDC60C2FB63}"/>
              </a:ext>
            </a:extLst>
          </p:cNvPr>
          <p:cNvSpPr txBox="1"/>
          <p:nvPr/>
        </p:nvSpPr>
        <p:spPr>
          <a:xfrm>
            <a:off x="908828" y="4599011"/>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BAD99E6D-83FF-0594-EA98-6C00B41E95AB}"/>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1.4 </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国内外方巾图案题材、构图和色彩发展现状</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）以爱马仕和玛丽亚</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古琦为代表的国外方巾品牌的图案主要以</a:t>
            </a:r>
            <a:r>
              <a:rPr lang="zh-CN" altLang="en-US" sz="2000" dirty="0">
                <a:solidFill>
                  <a:srgbClr val="FF0000"/>
                </a:solidFill>
                <a:latin typeface="微软雅黑" panose="020B0503020204020204" pitchFamily="34" charset="-122"/>
                <a:ea typeface="微软雅黑" panose="020B0503020204020204" pitchFamily="34" charset="-122"/>
              </a:rPr>
              <a:t>花鸟植物、动物、景色、几何线条、地域文化、历史、生活用品</a:t>
            </a:r>
            <a:r>
              <a:rPr lang="zh-CN" altLang="en-US" sz="2000" dirty="0">
                <a:solidFill>
                  <a:srgbClr val="000000"/>
                </a:solidFill>
                <a:latin typeface="微软雅黑" panose="020B0503020204020204" pitchFamily="34" charset="-122"/>
                <a:ea typeface="微软雅黑" panose="020B0503020204020204" pitchFamily="34" charset="-122"/>
              </a:rPr>
              <a:t>（富有趣味性）等为题材。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）至于方巾图案的构图，有</a:t>
            </a:r>
            <a:r>
              <a:rPr lang="zh-CN" altLang="en-US" sz="2000" dirty="0">
                <a:solidFill>
                  <a:srgbClr val="FF0000"/>
                </a:solidFill>
                <a:latin typeface="微软雅黑" panose="020B0503020204020204" pitchFamily="34" charset="-122"/>
                <a:ea typeface="微软雅黑" panose="020B0503020204020204" pitchFamily="34" charset="-122"/>
              </a:rPr>
              <a:t>轴对称均衡构图、四方均衡布局、分割组合式、散点式、角隅图案式、单角放射、条格式、独立图案、综合式</a:t>
            </a:r>
            <a:r>
              <a:rPr lang="zh-CN" altLang="en-US" sz="2000" dirty="0">
                <a:solidFill>
                  <a:srgbClr val="000000"/>
                </a:solidFill>
                <a:latin typeface="微软雅黑" panose="020B0503020204020204" pitchFamily="34" charset="-122"/>
                <a:ea typeface="微软雅黑" panose="020B0503020204020204" pitchFamily="34" charset="-122"/>
              </a:rPr>
              <a:t>一共九种方式，在国内外的方巾产品中均有出现，这个现状体现出了国内外文化与技艺的深度传播和交流。</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）方巾图案的色彩与东西方的地域划分联系不大，主要随着品牌的特点呈现出不同的用色倾向。</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78389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B6325-9A41-C2D6-FD8C-7587B3978D4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C9346BC-8E81-FD83-9E92-9310B13560A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1B4B666-3F8B-FE35-1849-825064AE913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2F94957-20B1-1408-A870-A73E50EF849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40690F5-3F02-C4A9-4FEA-0A1F71EE9FE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FE1C8C40-8228-00B7-B849-DC1B23FAFC29}"/>
              </a:ext>
            </a:extLst>
          </p:cNvPr>
          <p:cNvSpPr txBox="1">
            <a:spLocks noChangeArrowheads="1"/>
          </p:cNvSpPr>
          <p:nvPr/>
        </p:nvSpPr>
        <p:spPr bwMode="auto">
          <a:xfrm>
            <a:off x="1801494" y="492760"/>
            <a:ext cx="81169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正方巾适合式图案纹样创作设计</a:t>
            </a:r>
          </a:p>
        </p:txBody>
      </p:sp>
      <p:pic>
        <p:nvPicPr>
          <p:cNvPr id="6" name="图片 72">
            <a:extLst>
              <a:ext uri="{FF2B5EF4-FFF2-40B4-BE49-F238E27FC236}">
                <a16:creationId xmlns:a16="http://schemas.microsoft.com/office/drawing/2014/main" id="{7C97F593-666D-4F1C-CC9D-6FEC7243432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BF33354D-7448-F61B-7AE8-21B0F3AFC7D3}"/>
              </a:ext>
            </a:extLst>
          </p:cNvPr>
          <p:cNvSpPr txBox="1"/>
          <p:nvPr/>
        </p:nvSpPr>
        <p:spPr>
          <a:xfrm>
            <a:off x="908828" y="4599011"/>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5D3D054-7B2F-3EB0-BE77-99459D5E42F2}"/>
              </a:ext>
            </a:extLst>
          </p:cNvPr>
          <p:cNvSpPr txBox="1"/>
          <p:nvPr/>
        </p:nvSpPr>
        <p:spPr>
          <a:xfrm>
            <a:off x="908828" y="1268394"/>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方巾的风格分类与趋势</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方巾的材质、图案、构图、色彩等因素都会影响整体的风格感受。根据“中国十大品牌网”在售产品的整理归类，可以总结出方巾图案的风格有</a:t>
            </a:r>
            <a:r>
              <a:rPr lang="zh-CN" altLang="en-US" sz="2000" dirty="0">
                <a:solidFill>
                  <a:srgbClr val="FF0000"/>
                </a:solidFill>
                <a:latin typeface="微软雅黑" panose="020B0503020204020204" pitchFamily="34" charset="-122"/>
                <a:ea typeface="微软雅黑" panose="020B0503020204020204" pitchFamily="34" charset="-122"/>
              </a:rPr>
              <a:t>优雅清新、狂放野性、欧式复古、简约几何、艺术美感、趣味搞怪</a:t>
            </a:r>
            <a:r>
              <a:rPr lang="zh-CN" altLang="en-US" sz="2000" dirty="0">
                <a:solidFill>
                  <a:srgbClr val="000000"/>
                </a:solidFill>
                <a:latin typeface="微软雅黑" panose="020B0503020204020204" pitchFamily="34" charset="-122"/>
                <a:ea typeface="微软雅黑" panose="020B0503020204020204" pitchFamily="34" charset="-122"/>
              </a:rPr>
              <a:t>等类型。</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如今的方巾图案不同于以往讲究纯粹的美观和装饰作用，而主要着眼于表现其背后的</a:t>
            </a:r>
            <a:r>
              <a:rPr lang="zh-CN" altLang="en-US" sz="2000" dirty="0">
                <a:solidFill>
                  <a:srgbClr val="FF0000"/>
                </a:solidFill>
                <a:latin typeface="微软雅黑" panose="020B0503020204020204" pitchFamily="34" charset="-122"/>
                <a:ea typeface="微软雅黑" panose="020B0503020204020204" pitchFamily="34" charset="-122"/>
              </a:rPr>
              <a:t>艺术性和文化内涵</a:t>
            </a:r>
            <a:r>
              <a:rPr lang="zh-CN" altLang="en-US" sz="2000" dirty="0">
                <a:solidFill>
                  <a:srgbClr val="000000"/>
                </a:solidFill>
                <a:latin typeface="微软雅黑" panose="020B0503020204020204" pitchFamily="34" charset="-122"/>
                <a:ea typeface="微软雅黑" panose="020B0503020204020204" pitchFamily="34" charset="-122"/>
              </a:rPr>
              <a:t>。</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86846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9D614-6D27-84EE-7C6A-E8DEC9E751B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32B937A-402C-50AB-413D-6E43E3333917}"/>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6FD18F6-A6FF-237C-CE8B-A643168FB03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C091C766-A955-1CB8-4CF7-2933CEDFA43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85FA7E2-1C32-340A-E6BB-5E48BD5E276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99519F3A-DA89-03E6-22C4-863746C85A83}"/>
              </a:ext>
            </a:extLst>
          </p:cNvPr>
          <p:cNvSpPr txBox="1">
            <a:spLocks noChangeArrowheads="1"/>
          </p:cNvSpPr>
          <p:nvPr/>
        </p:nvSpPr>
        <p:spPr bwMode="auto">
          <a:xfrm>
            <a:off x="1801494" y="492760"/>
            <a:ext cx="84901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正方巾适合式图案纹样创作设计</a:t>
            </a:r>
          </a:p>
        </p:txBody>
      </p:sp>
      <p:pic>
        <p:nvPicPr>
          <p:cNvPr id="6" name="图片 72">
            <a:extLst>
              <a:ext uri="{FF2B5EF4-FFF2-40B4-BE49-F238E27FC236}">
                <a16:creationId xmlns:a16="http://schemas.microsoft.com/office/drawing/2014/main" id="{D7F45FBC-0FC9-0EF5-A050-F33B4021B6D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4BF317F7-59FF-09B5-2D87-01A59D80F637}"/>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D3CB9859-F2CD-D202-A268-28B48D3DFE9A}"/>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1.5 </a:t>
            </a:r>
            <a:r>
              <a:rPr lang="zh-CN" altLang="en-US" sz="2000" b="1" dirty="0">
                <a:solidFill>
                  <a:srgbClr val="000000"/>
                </a:solidFill>
                <a:latin typeface="微软雅黑" panose="020B0503020204020204" pitchFamily="34" charset="-122"/>
                <a:ea typeface="微软雅黑" panose="020B0503020204020204" pitchFamily="34" charset="-122"/>
              </a:rPr>
              <a:t>任务开展</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正方巾适合式图案纹样创作设计要点有哪些？</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正方巾适合式图案纹样创作设计要素指的是什么？</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讨论分析客户的要求。</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p>
        </p:txBody>
      </p:sp>
      <p:pic>
        <p:nvPicPr>
          <p:cNvPr id="9" name="图片 3">
            <a:extLst>
              <a:ext uri="{FF2B5EF4-FFF2-40B4-BE49-F238E27FC236}">
                <a16:creationId xmlns:a16="http://schemas.microsoft.com/office/drawing/2014/main" id="{789405D1-FBB3-B2E6-1402-68575CA0A2C1}"/>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85157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52AD17-CF29-8D1D-08CB-C5CEEBE1270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FC6D601-C9E8-A127-7035-7C0092442F4D}"/>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8A73991-508B-8037-255E-DE83C28731C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21F7FE2-B996-5C41-82B0-3E7563E4674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F769D8A-0F11-C4A9-5A15-D5446985A92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C30CB29F-7809-0CB6-B44F-8127A465265E}"/>
              </a:ext>
            </a:extLst>
          </p:cNvPr>
          <p:cNvSpPr txBox="1">
            <a:spLocks noChangeArrowheads="1"/>
          </p:cNvSpPr>
          <p:nvPr/>
        </p:nvSpPr>
        <p:spPr bwMode="auto">
          <a:xfrm>
            <a:off x="1801494" y="492760"/>
            <a:ext cx="80143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长方巾二方连续式图案纹样创作设计</a:t>
            </a:r>
          </a:p>
        </p:txBody>
      </p:sp>
      <p:pic>
        <p:nvPicPr>
          <p:cNvPr id="6" name="图片 72">
            <a:extLst>
              <a:ext uri="{FF2B5EF4-FFF2-40B4-BE49-F238E27FC236}">
                <a16:creationId xmlns:a16="http://schemas.microsoft.com/office/drawing/2014/main" id="{9234EA39-A85E-E66C-C3A5-BE57A999A3F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9A83079-5431-A907-FC91-7B5D36AC054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A29CE6E-5511-4311-87DA-7067037F9872}"/>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 </a:t>
            </a:r>
            <a:r>
              <a:rPr lang="zh-CN" altLang="en-US" sz="2000" b="1" dirty="0">
                <a:solidFill>
                  <a:srgbClr val="000000"/>
                </a:solidFill>
                <a:latin typeface="微软雅黑" panose="020B0503020204020204" pitchFamily="34" charset="-122"/>
                <a:ea typeface="微软雅黑" panose="020B0503020204020204" pitchFamily="34" charset="-122"/>
              </a:rPr>
              <a:t>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在服饰图案设计中，灵感多源于自然景物。在本次的长方巾二方连续式图案纹样创作设计中，客户要求利用花卉图案进行变形设计，学生可以外出取景或在校园中进行花卉写生，收集资料。</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 </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）理解长方巾二方连续式图案纹样创作设计的款式特点。</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）掌握长方巾二方连续式图案纹样创作设计技巧。</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）掌握长方巾二方连续式图案纹样创作设计的原则。</a:t>
            </a:r>
          </a:p>
        </p:txBody>
      </p:sp>
    </p:spTree>
    <p:extLst>
      <p:ext uri="{BB962C8B-B14F-4D97-AF65-F5344CB8AC3E}">
        <p14:creationId xmlns:p14="http://schemas.microsoft.com/office/powerpoint/2010/main" val="1676021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68810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6 </a:t>
            </a:r>
            <a:r>
              <a:rPr lang="zh-CN" altLang="en-US" sz="3600" b="1" dirty="0">
                <a:solidFill>
                  <a:srgbClr val="FFFFFF"/>
                </a:solidFill>
                <a:latin typeface="微软雅黑" panose="020B0503020204020204" pitchFamily="34" charset="-122"/>
                <a:ea typeface="微软雅黑" panose="020B0503020204020204" pitchFamily="34" charset="-122"/>
              </a:rPr>
              <a:t>服饰图案素材收集</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29050-0DC9-1B3F-C78D-7A8300BC668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CD3234B-381E-745F-8AA1-48F87AD71277}"/>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CCFE57D-E270-D2CA-F021-0DD81D3DBF0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42703DAD-78FF-B8AD-C236-6110FA7708D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4D6C1A73-C5B1-77B1-E719-405724DB7AE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07F87E8-5782-9C19-47BC-3DA693FEF321}"/>
              </a:ext>
            </a:extLst>
          </p:cNvPr>
          <p:cNvSpPr txBox="1">
            <a:spLocks noChangeArrowheads="1"/>
          </p:cNvSpPr>
          <p:nvPr/>
        </p:nvSpPr>
        <p:spPr bwMode="auto">
          <a:xfrm>
            <a:off x="1801494" y="492760"/>
            <a:ext cx="82102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长方巾二方连续式图案纹样创作设计</a:t>
            </a:r>
          </a:p>
        </p:txBody>
      </p:sp>
      <p:pic>
        <p:nvPicPr>
          <p:cNvPr id="6" name="图片 72">
            <a:extLst>
              <a:ext uri="{FF2B5EF4-FFF2-40B4-BE49-F238E27FC236}">
                <a16:creationId xmlns:a16="http://schemas.microsoft.com/office/drawing/2014/main" id="{51F1A0EB-4EB0-C619-A342-18343F4D254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B2A85414-ECE9-2482-E0A0-3E0AB27E93B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B22E84D-9D72-1D69-499E-490A922A333E}"/>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能够完成客户要求的长方巾二方连续式图案纹样创作设计。</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）提升审美和归纳整理的能力。</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）培养从客户需求出发的设计思维。</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）培养善沟通、能协作、高标准、重创意的专业素质。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）培养审美能力和设计意识。</a:t>
            </a:r>
          </a:p>
          <a:p>
            <a:pPr indent="457200">
              <a:lnSpc>
                <a:spcPct val="150000"/>
              </a:lnSpc>
            </a:pP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31701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8D18C-E219-D04A-E04A-B7E7745E300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4824C3F-F5B1-5310-BC5B-F0B72E15292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81F522F-EBF1-0C6A-7BA9-B007F49843C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7B682130-397F-2C82-7723-48DCD0DAF29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7E1B51F-29D8-DBB5-A80A-559F383CB892}"/>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DC7BD7E-6724-9340-3FDA-E409A5D41746}"/>
              </a:ext>
            </a:extLst>
          </p:cNvPr>
          <p:cNvSpPr txBox="1">
            <a:spLocks noChangeArrowheads="1"/>
          </p:cNvSpPr>
          <p:nvPr/>
        </p:nvSpPr>
        <p:spPr bwMode="auto">
          <a:xfrm>
            <a:off x="1801494" y="492760"/>
            <a:ext cx="83875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长方巾二方连续式图案纹样创作设计</a:t>
            </a:r>
          </a:p>
        </p:txBody>
      </p:sp>
      <p:pic>
        <p:nvPicPr>
          <p:cNvPr id="6" name="图片 72">
            <a:extLst>
              <a:ext uri="{FF2B5EF4-FFF2-40B4-BE49-F238E27FC236}">
                <a16:creationId xmlns:a16="http://schemas.microsoft.com/office/drawing/2014/main" id="{4EDD38F9-CFB6-E920-D00F-73F840D0089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68BD5223-F50E-2ECC-7231-48E13674EE1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641BF01-EF7A-32BD-6EB1-EF6063D40A13}"/>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2.3 </a:t>
            </a:r>
            <a:r>
              <a:rPr lang="zh-CN" altLang="en-US" sz="2000" b="1" dirty="0">
                <a:solidFill>
                  <a:srgbClr val="000000"/>
                </a:solidFill>
                <a:latin typeface="微软雅黑" panose="020B0503020204020204" pitchFamily="34" charset="-122"/>
                <a:ea typeface="微软雅黑" panose="020B0503020204020204" pitchFamily="34" charset="-122"/>
              </a:rPr>
              <a:t>重点难点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从构成形式对长方巾二方连续式图案纹样创作设计进行分类。</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按照长方巾二方连续式图案纹样进行创作设计。</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714A6EA1-936F-BF76-7C04-C1AAC72210B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20372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C5BA9-5599-7F0E-B65B-EF0FCE5440A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AB7E0B9-8B87-B715-2CBF-A6AC31F2237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8DC9DA2-D8E2-A754-97BB-C142F15A619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FA286E1-FE77-7B2D-B926-ABE44055FA1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F58B95C-E71B-08A9-5F56-3294C1E865BB}"/>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A2DA537-9CBB-F647-43A4-9539CDD39DE2}"/>
              </a:ext>
            </a:extLst>
          </p:cNvPr>
          <p:cNvSpPr txBox="1">
            <a:spLocks noChangeArrowheads="1"/>
          </p:cNvSpPr>
          <p:nvPr/>
        </p:nvSpPr>
        <p:spPr bwMode="auto">
          <a:xfrm>
            <a:off x="1801494" y="492760"/>
            <a:ext cx="84155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长方巾二方连续式图案纹样创作设计</a:t>
            </a:r>
          </a:p>
        </p:txBody>
      </p:sp>
      <p:pic>
        <p:nvPicPr>
          <p:cNvPr id="6" name="图片 72">
            <a:extLst>
              <a:ext uri="{FF2B5EF4-FFF2-40B4-BE49-F238E27FC236}">
                <a16:creationId xmlns:a16="http://schemas.microsoft.com/office/drawing/2014/main" id="{71131BE1-20CC-0EAE-784C-8423038703C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5CA25FD-69B4-01A3-54E5-3EDA34D618E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DC33BBE-9F66-78F7-B0CB-E9AA3E2477F6}"/>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2.4 </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二方连续的骨骼结构主要有以下几种：</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）散点式。</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）直线式。</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）波纹式。</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）一整二破式。</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）综合式。</a:t>
            </a:r>
          </a:p>
        </p:txBody>
      </p:sp>
      <p:pic>
        <p:nvPicPr>
          <p:cNvPr id="9" name="图片 3">
            <a:extLst>
              <a:ext uri="{FF2B5EF4-FFF2-40B4-BE49-F238E27FC236}">
                <a16:creationId xmlns:a16="http://schemas.microsoft.com/office/drawing/2014/main" id="{A46FA6CE-9646-49BF-35B5-F6927545E264}"/>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61737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DA27C-1647-F81A-2873-AD8206F2648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39CD79F-89BB-1525-4EFC-6887C87CB9B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6756836-0881-0AD5-486B-7619CD8FB8E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C355FA4-826B-C9AE-611F-B333F992C45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CDF0D51-7608-49A5-D7B8-1FE988D7F32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4CCCE48-F8EF-1BF2-20FF-79A4B91936AD}"/>
              </a:ext>
            </a:extLst>
          </p:cNvPr>
          <p:cNvSpPr txBox="1">
            <a:spLocks noChangeArrowheads="1"/>
          </p:cNvSpPr>
          <p:nvPr/>
        </p:nvSpPr>
        <p:spPr bwMode="auto">
          <a:xfrm>
            <a:off x="1801494" y="492760"/>
            <a:ext cx="8191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长方巾二方连续式图案纹样创作设计</a:t>
            </a:r>
          </a:p>
        </p:txBody>
      </p:sp>
      <p:pic>
        <p:nvPicPr>
          <p:cNvPr id="6" name="图片 72">
            <a:extLst>
              <a:ext uri="{FF2B5EF4-FFF2-40B4-BE49-F238E27FC236}">
                <a16:creationId xmlns:a16="http://schemas.microsoft.com/office/drawing/2014/main" id="{5DBEDF25-8476-4566-7007-89ADAFDC982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7044702-0D70-4511-4DB7-4F13DEEAC06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7D5A56D-2B11-B846-EF0C-32ABFFDB93F9}"/>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2.5 </a:t>
            </a:r>
            <a:r>
              <a:rPr lang="zh-CN" altLang="en-US" sz="2000" b="1" dirty="0">
                <a:solidFill>
                  <a:srgbClr val="000000"/>
                </a:solidFill>
                <a:latin typeface="微软雅黑" panose="020B0503020204020204" pitchFamily="34" charset="-122"/>
                <a:ea typeface="微软雅黑" panose="020B0503020204020204" pitchFamily="34" charset="-122"/>
              </a:rPr>
              <a:t>任务开展</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长方巾二方连续式图案纹样创作设计有哪些特点？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长方巾二方连续式图案纹样创作设计要点有哪些？</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p>
        </p:txBody>
      </p:sp>
      <p:pic>
        <p:nvPicPr>
          <p:cNvPr id="9" name="图片 3">
            <a:extLst>
              <a:ext uri="{FF2B5EF4-FFF2-40B4-BE49-F238E27FC236}">
                <a16:creationId xmlns:a16="http://schemas.microsoft.com/office/drawing/2014/main" id="{4110DE68-3B08-237B-4AE9-FD7E3F6B8195}"/>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06972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9EA10-7FF7-2633-926D-B799232F245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AB5D3666-CD4C-DB32-5DEE-5E7BC88B6D0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EE99F3E-677C-E16F-1129-EA573EA1C40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208180E5-88EF-110C-80AC-6E2A9ACF778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800C0015-0A4D-720D-E411-BD49545C400F}"/>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0F13ABD-525D-2334-F32C-B433FFC1A39B}"/>
              </a:ext>
            </a:extLst>
          </p:cNvPr>
          <p:cNvSpPr txBox="1">
            <a:spLocks noChangeArrowheads="1"/>
          </p:cNvSpPr>
          <p:nvPr/>
        </p:nvSpPr>
        <p:spPr bwMode="auto">
          <a:xfrm>
            <a:off x="1801494" y="492760"/>
            <a:ext cx="81262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面料中四方连续式图案纹样创作设计</a:t>
            </a:r>
          </a:p>
        </p:txBody>
      </p:sp>
      <p:pic>
        <p:nvPicPr>
          <p:cNvPr id="6" name="图片 72">
            <a:extLst>
              <a:ext uri="{FF2B5EF4-FFF2-40B4-BE49-F238E27FC236}">
                <a16:creationId xmlns:a16="http://schemas.microsoft.com/office/drawing/2014/main" id="{2CF449AF-EE10-A37A-2870-1259ECD9E85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5F4B489-6163-144C-2C46-D4C4E51D709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506FEAC-030D-1E3B-6BEB-80975AF2772F}"/>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3.1 </a:t>
            </a:r>
            <a:r>
              <a:rPr lang="zh-CN" altLang="en-US" sz="2000" b="1" dirty="0">
                <a:solidFill>
                  <a:srgbClr val="000000"/>
                </a:solidFill>
                <a:latin typeface="微软雅黑" panose="020B0503020204020204" pitchFamily="34" charset="-122"/>
                <a:ea typeface="微软雅黑" panose="020B0503020204020204" pitchFamily="34" charset="-122"/>
              </a:rPr>
              <a:t>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能够按照四方连续式图案纹样进行设计。</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D568AAEF-A0CE-27E9-F2DE-2E8BE0C086B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06302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E3381-0029-1E37-889F-6CE869ACE73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0D65729-8B91-CF50-3AED-CF12994127B8}"/>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2CE8BBB-4933-6525-5303-28AA18F024F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EE6CC905-EB63-42EE-3EB8-1EDDF0910BD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29D35DB-9001-D69F-BCFA-EC6D1E5EA8D9}"/>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FC722E33-AC01-739A-5D54-9B5BBFE17555}"/>
              </a:ext>
            </a:extLst>
          </p:cNvPr>
          <p:cNvSpPr txBox="1">
            <a:spLocks noChangeArrowheads="1"/>
          </p:cNvSpPr>
          <p:nvPr/>
        </p:nvSpPr>
        <p:spPr bwMode="auto">
          <a:xfrm>
            <a:off x="1801494" y="492760"/>
            <a:ext cx="79956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面料中四方连续式图案纹样创作设计</a:t>
            </a:r>
          </a:p>
        </p:txBody>
      </p:sp>
      <p:pic>
        <p:nvPicPr>
          <p:cNvPr id="6" name="图片 72">
            <a:extLst>
              <a:ext uri="{FF2B5EF4-FFF2-40B4-BE49-F238E27FC236}">
                <a16:creationId xmlns:a16="http://schemas.microsoft.com/office/drawing/2014/main" id="{F4952E21-6AA7-065E-8051-8ECDB4B7DA3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B2AE1D29-56C7-A014-D664-A74CF0D53E4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7BEB4C04-DF3F-D9EE-6BD0-D67616CBFAAD}"/>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3.2 </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）理解面料中四方连续式图案纹样创作设计的款式特点。</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）掌握面料中四方连续式图案纹样创作设计技巧。</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能够完成客户要求的面料中四方连续式图案纹样创作设计。</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提升审美和归纳整理的能力。</a:t>
            </a:r>
          </a:p>
        </p:txBody>
      </p:sp>
      <p:pic>
        <p:nvPicPr>
          <p:cNvPr id="9" name="图片 3">
            <a:extLst>
              <a:ext uri="{FF2B5EF4-FFF2-40B4-BE49-F238E27FC236}">
                <a16:creationId xmlns:a16="http://schemas.microsoft.com/office/drawing/2014/main" id="{01D8A00F-7814-D45E-EB82-91F2FE2796BD}"/>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8926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62286-4322-393C-D0F9-807B90B90AE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D1B9156-9FE8-4B29-545D-52299E65B7D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4E9A8D1-8EC5-5ABA-EC7C-46C2187820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573559F-E7D7-60E9-BA61-5095C1243EE1}"/>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4E701C5F-96E7-6467-B4F4-BE4AF3B978C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3232C55A-8284-CE92-2291-134E825B898F}"/>
              </a:ext>
            </a:extLst>
          </p:cNvPr>
          <p:cNvSpPr txBox="1">
            <a:spLocks noChangeArrowheads="1"/>
          </p:cNvSpPr>
          <p:nvPr/>
        </p:nvSpPr>
        <p:spPr bwMode="auto">
          <a:xfrm>
            <a:off x="1801494" y="492760"/>
            <a:ext cx="81356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面料中四方连续式图案纹样创作设计</a:t>
            </a:r>
          </a:p>
        </p:txBody>
      </p:sp>
      <p:pic>
        <p:nvPicPr>
          <p:cNvPr id="6" name="图片 72">
            <a:extLst>
              <a:ext uri="{FF2B5EF4-FFF2-40B4-BE49-F238E27FC236}">
                <a16:creationId xmlns:a16="http://schemas.microsoft.com/office/drawing/2014/main" id="{728769F0-94F2-B606-06E1-1A9ED7DF837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115572F-BB7F-D10B-D1BD-CDDE014A77D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6A0673D2-927F-7767-944C-B0D173A45D81}"/>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3.3 </a:t>
            </a:r>
            <a:r>
              <a:rPr lang="zh-CN" altLang="en-US" sz="2000" b="1" dirty="0">
                <a:solidFill>
                  <a:srgbClr val="000000"/>
                </a:solidFill>
                <a:latin typeface="微软雅黑" panose="020B0503020204020204" pitchFamily="34" charset="-122"/>
                <a:ea typeface="微软雅黑" panose="020B0503020204020204" pitchFamily="34" charset="-122"/>
              </a:rPr>
              <a:t>重点难点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从四方连续式图案纹样创作设计进行分类。</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按照四方连续式图案纹样进行创作设计。</a:t>
            </a:r>
          </a:p>
        </p:txBody>
      </p:sp>
      <p:pic>
        <p:nvPicPr>
          <p:cNvPr id="9" name="图片 3">
            <a:extLst>
              <a:ext uri="{FF2B5EF4-FFF2-40B4-BE49-F238E27FC236}">
                <a16:creationId xmlns:a16="http://schemas.microsoft.com/office/drawing/2014/main" id="{2D280FF6-CC05-BC2E-8916-6A410A3DC32A}"/>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558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9E9C0-D44B-6BC5-49E0-76E6F2E3ADD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E776543-C648-63A1-8F1E-9674752AE6F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D9C70DD-4564-736C-EE66-CE704CEDC82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1DB5495-45C8-0EBB-5DF1-00ADDFF509A1}"/>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CCD7D58-BBDA-33C4-7459-BB6B0607D0F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CA660ACC-7C99-AD5A-54A1-2FC19108E53A}"/>
              </a:ext>
            </a:extLst>
          </p:cNvPr>
          <p:cNvSpPr txBox="1">
            <a:spLocks noChangeArrowheads="1"/>
          </p:cNvSpPr>
          <p:nvPr/>
        </p:nvSpPr>
        <p:spPr bwMode="auto">
          <a:xfrm>
            <a:off x="1801494" y="492760"/>
            <a:ext cx="82009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面料中四方连续式图案纹样创作设计</a:t>
            </a:r>
          </a:p>
        </p:txBody>
      </p:sp>
      <p:pic>
        <p:nvPicPr>
          <p:cNvPr id="6" name="图片 72">
            <a:extLst>
              <a:ext uri="{FF2B5EF4-FFF2-40B4-BE49-F238E27FC236}">
                <a16:creationId xmlns:a16="http://schemas.microsoft.com/office/drawing/2014/main" id="{FAD2BA8C-0F75-C4E6-E214-31A37E4700A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A7A9D5F-F24E-D75B-2139-684C43F1F53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21C8755-61EE-47C5-1209-6A1D0BC0FCBE}"/>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3.4 </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散点式四方连续纹样</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）平排法。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）斜排法。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连缀式四方连续纹样</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）波线连缀。</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）几何连缀。</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重叠式四方连续纹样</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）同形重叠。</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）不同形重叠。</a:t>
            </a:r>
          </a:p>
        </p:txBody>
      </p:sp>
      <p:pic>
        <p:nvPicPr>
          <p:cNvPr id="9" name="图片 3">
            <a:extLst>
              <a:ext uri="{FF2B5EF4-FFF2-40B4-BE49-F238E27FC236}">
                <a16:creationId xmlns:a16="http://schemas.microsoft.com/office/drawing/2014/main" id="{7AAD1BE4-A6A1-7789-2EAA-323CF50DCF5A}"/>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3758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F167E-6C29-8AAD-B35C-808B251DE18D}"/>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A792CBAD-41DE-B70F-062D-75C7E9C09010}"/>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4003646-67BD-DDEB-E9A1-8118D303F62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7942780-8381-575A-C812-8029B0EA8AC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A9F9F7CD-A26E-3FF6-F574-9DE50F6A879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C9C45E3-6F18-9932-E61C-840BF5BD689D}"/>
              </a:ext>
            </a:extLst>
          </p:cNvPr>
          <p:cNvSpPr txBox="1">
            <a:spLocks noChangeArrowheads="1"/>
          </p:cNvSpPr>
          <p:nvPr/>
        </p:nvSpPr>
        <p:spPr bwMode="auto">
          <a:xfrm>
            <a:off x="1801494" y="492760"/>
            <a:ext cx="87514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面料中四方连续式图案纹样创作设计</a:t>
            </a:r>
          </a:p>
        </p:txBody>
      </p:sp>
      <p:pic>
        <p:nvPicPr>
          <p:cNvPr id="6" name="图片 72">
            <a:extLst>
              <a:ext uri="{FF2B5EF4-FFF2-40B4-BE49-F238E27FC236}">
                <a16:creationId xmlns:a16="http://schemas.microsoft.com/office/drawing/2014/main" id="{7C3AF398-6C88-6446-CB47-68ECF45BE4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E5EAD00-6263-CC59-81B7-4D20B0A434A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008318A-6954-A20C-CC1A-AC4CEFBCA461}"/>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3.5 </a:t>
            </a:r>
            <a:r>
              <a:rPr lang="zh-CN" altLang="en-US" sz="2000" b="1" dirty="0">
                <a:solidFill>
                  <a:srgbClr val="000000"/>
                </a:solidFill>
                <a:latin typeface="微软雅黑" panose="020B0503020204020204" pitchFamily="34" charset="-122"/>
                <a:ea typeface="微软雅黑" panose="020B0503020204020204" pitchFamily="34" charset="-122"/>
              </a:rPr>
              <a:t>任务开展</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面料中四方连续式图案纹样创作设计有哪些特点？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根据所学的知识，你会如何完成面料中四方连续式图案纹样创作设计？</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什么样的四方连续式图案纹样创作设计更适合用于面料？</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变形创作后的图案如何符合服饰面料中四方连续纹样创作设计的特点？</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p>
        </p:txBody>
      </p:sp>
    </p:spTree>
    <p:extLst>
      <p:ext uri="{BB962C8B-B14F-4D97-AF65-F5344CB8AC3E}">
        <p14:creationId xmlns:p14="http://schemas.microsoft.com/office/powerpoint/2010/main" val="13306239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62025" y="1016000"/>
            <a:ext cx="10287000" cy="5629275"/>
          </a:xfrm>
          <a:prstGeom prst="rect">
            <a:avLst/>
          </a:prstGeom>
          <a:solidFill>
            <a:schemeClr val="bg1"/>
          </a:solidFill>
          <a:ln w="9525" cap="flat" cmpd="sng" algn="ctr">
            <a:noFill/>
            <a:prstDash val="solid"/>
            <a:round/>
            <a:headEnd type="none" w="med" len="med"/>
            <a:tailEnd type="none" w="med" len="med"/>
          </a:ln>
          <a:effectLst>
            <a:outerShdw blurRad="76200" dir="13500000" sy="23000" kx="1200000" algn="br" rotWithShape="0">
              <a:prstClr val="black">
                <a:alpha val="20000"/>
              </a:prstClr>
            </a:outerShdw>
          </a:effectLst>
        </p:spPr>
        <p:txBody>
          <a:bodyPr/>
          <a:lstStyle/>
          <a:p>
            <a:pPr defTabSz="912495">
              <a:buFont typeface="Arial" panose="020B0604020202020204" pitchFamily="34" charset="0"/>
              <a:buNone/>
              <a:defRPr/>
            </a:pPr>
            <a:endParaRPr lang="zh-CN" altLang="en-US" dirty="0"/>
          </a:p>
        </p:txBody>
      </p:sp>
      <p:pic>
        <p:nvPicPr>
          <p:cNvPr id="1187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803275"/>
            <a:ext cx="5600700" cy="605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3877317" y="2726075"/>
            <a:ext cx="3850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eaLnBrk="1" hangingPunct="1">
              <a:buFont typeface="Arial" panose="020B0604020202020204" pitchFamily="34" charset="0"/>
              <a:buNone/>
            </a:pPr>
            <a:r>
              <a:rPr lang="zh-CN" altLang="en-US" sz="6000" b="1" dirty="0">
                <a:solidFill>
                  <a:srgbClr val="3E6A81"/>
                </a:solidFill>
                <a:latin typeface="微软雅黑" panose="020B0503020204020204" pitchFamily="34" charset="-122"/>
                <a:ea typeface="微软雅黑" panose="020B0503020204020204" pitchFamily="34" charset="-122"/>
              </a:rPr>
              <a:t>谢谢观看</a:t>
            </a:r>
          </a:p>
        </p:txBody>
      </p:sp>
      <p:cxnSp>
        <p:nvCxnSpPr>
          <p:cNvPr id="13" name="直接连接符 6"/>
          <p:cNvCxnSpPr/>
          <p:nvPr/>
        </p:nvCxnSpPr>
        <p:spPr bwMode="auto">
          <a:xfrm>
            <a:off x="2219325" y="4144963"/>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0375" y="3741738"/>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98650" y="1717675"/>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0" presetClass="entr" presetSubtype="0" decel="100000" fill="hold" nodeType="afterEffect">
                                  <p:stCondLst>
                                    <p:cond delay="0"/>
                                  </p:stCondLst>
                                  <p:childTnLst>
                                    <p:set>
                                      <p:cBhvr>
                                        <p:cTn id="11" dur="1" fill="hold">
                                          <p:stCondLst>
                                            <p:cond delay="0"/>
                                          </p:stCondLst>
                                        </p:cTn>
                                        <p:tgtEl>
                                          <p:spTgt spid="118787"/>
                                        </p:tgtEl>
                                        <p:attrNameLst>
                                          <p:attrName>style.visibility</p:attrName>
                                        </p:attrNameLst>
                                      </p:cBhvr>
                                      <p:to>
                                        <p:strVal val="visible"/>
                                      </p:to>
                                    </p:set>
                                    <p:anim calcmode="lin" valueType="num">
                                      <p:cBhvr>
                                        <p:cTn id="12" dur="1000" fill="hold"/>
                                        <p:tgtEl>
                                          <p:spTgt spid="118787"/>
                                        </p:tgtEl>
                                        <p:attrNameLst>
                                          <p:attrName>ppt_w</p:attrName>
                                        </p:attrNameLst>
                                      </p:cBhvr>
                                      <p:tavLst>
                                        <p:tav tm="0">
                                          <p:val>
                                            <p:strVal val="#ppt_w+.3"/>
                                          </p:val>
                                        </p:tav>
                                        <p:tav tm="100000">
                                          <p:val>
                                            <p:strVal val="#ppt_w"/>
                                          </p:val>
                                        </p:tav>
                                      </p:tavLst>
                                    </p:anim>
                                    <p:anim calcmode="lin" valueType="num">
                                      <p:cBhvr>
                                        <p:cTn id="13" dur="1000" fill="hold"/>
                                        <p:tgtEl>
                                          <p:spTgt spid="118787"/>
                                        </p:tgtEl>
                                        <p:attrNameLst>
                                          <p:attrName>ppt_h</p:attrName>
                                        </p:attrNameLst>
                                      </p:cBhvr>
                                      <p:tavLst>
                                        <p:tav tm="0">
                                          <p:val>
                                            <p:strVal val="#ppt_h"/>
                                          </p:val>
                                        </p:tav>
                                        <p:tav tm="100000">
                                          <p:val>
                                            <p:strVal val="#ppt_h"/>
                                          </p:val>
                                        </p:tav>
                                      </p:tavLst>
                                    </p:anim>
                                    <p:animEffect transition="in" filter="fade">
                                      <p:cBhvr>
                                        <p:cTn id="14" dur="1000"/>
                                        <p:tgtEl>
                                          <p:spTgt spid="118787"/>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1" presetClass="entr" presetSubtype="0" fill="hold"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服饰图案纹样素材收集</a:t>
            </a:r>
          </a:p>
        </p:txBody>
      </p:sp>
      <p:pic>
        <p:nvPicPr>
          <p:cNvPr id="6" name="图片 7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1.1.</a:t>
            </a:r>
            <a:r>
              <a:rPr lang="zh-CN" altLang="en-US" sz="2000" b="1" dirty="0">
                <a:solidFill>
                  <a:srgbClr val="000000"/>
                </a:solidFill>
                <a:latin typeface="微软雅黑" panose="020B0503020204020204" pitchFamily="34" charset="-122"/>
                <a:ea typeface="微软雅黑" panose="020B0503020204020204" pitchFamily="34" charset="-122"/>
              </a:rPr>
              <a:t>任务描述</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了解服饰图案的设计方法，掌握服饰图案的应用法则，能够运用服饰图案的设计方法进行写生。</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ACAD6980-4C7A-87B6-2657-0361DAD4C1A9}"/>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084BF-678E-2813-AEB8-0B6BAD34ADE4}"/>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3D2F8005-9B68-F4B6-0BBD-DACE474D486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3A6F742-E466-715E-0D8A-7D2AFA93A24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42E1CCA9-9930-6AFD-44A7-6C4D5AC64D0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E9A946B-0970-33B1-6E96-E8866217049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948CAD1A-7BF9-E401-EFC7-CBCD31516D1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服饰图案纹样素材收集</a:t>
            </a:r>
          </a:p>
        </p:txBody>
      </p:sp>
      <p:pic>
        <p:nvPicPr>
          <p:cNvPr id="6" name="图片 72">
            <a:extLst>
              <a:ext uri="{FF2B5EF4-FFF2-40B4-BE49-F238E27FC236}">
                <a16:creationId xmlns:a16="http://schemas.microsoft.com/office/drawing/2014/main" id="{724C2F21-EA68-E475-2277-568EC200707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7A64C531-93DD-C3D5-B018-EA6FB74F136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32173C1-A475-E326-B993-189209C35F82}"/>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1.2.</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了解服饰图案的设计方法。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能够运用服饰图案的设计方法进行写生。</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培养逻辑思维能力和勤于思考、分析问题的意识。</a:t>
            </a:r>
          </a:p>
        </p:txBody>
      </p:sp>
      <p:pic>
        <p:nvPicPr>
          <p:cNvPr id="9" name="图片 3">
            <a:extLst>
              <a:ext uri="{FF2B5EF4-FFF2-40B4-BE49-F238E27FC236}">
                <a16:creationId xmlns:a16="http://schemas.microsoft.com/office/drawing/2014/main" id="{45BD98DF-02CF-3D7B-A359-A8F3EBA83DA3}"/>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48997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49DF0-1E77-5B63-19D6-67D814FE5F18}"/>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2BDAD97B-F7D4-C61F-AB5D-30B4BE5583A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C6AEC2E-9FEA-FD0D-A6DC-FBC0844D8D8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C21E99F-7957-F60A-6E96-D4BBAC1B306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B3ABDF6-C6BE-60E8-F985-6C32877DCD0F}"/>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1EA71EF4-9FDA-BB38-B780-8D8D40EA36FD}"/>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服饰图案纹样素材收集</a:t>
            </a:r>
          </a:p>
        </p:txBody>
      </p:sp>
      <p:pic>
        <p:nvPicPr>
          <p:cNvPr id="6" name="图片 72">
            <a:extLst>
              <a:ext uri="{FF2B5EF4-FFF2-40B4-BE49-F238E27FC236}">
                <a16:creationId xmlns:a16="http://schemas.microsoft.com/office/drawing/2014/main" id="{81463495-22B8-385D-3C05-6D5CCB21D14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F1690F8-814B-6BF2-A4B6-58FD727DCB77}"/>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5468AA4-3E51-F5C7-3746-47D9EC34F460}"/>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1.3.</a:t>
            </a:r>
            <a:r>
              <a:rPr lang="zh-CN" altLang="en-US" sz="2000" b="1" dirty="0">
                <a:solidFill>
                  <a:srgbClr val="000000"/>
                </a:solidFill>
                <a:latin typeface="微软雅黑" panose="020B0503020204020204" pitchFamily="34" charset="-122"/>
                <a:ea typeface="微软雅黑" panose="020B0503020204020204" pitchFamily="34" charset="-122"/>
              </a:rPr>
              <a:t>重点难点</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了解服饰图案的设计方法。</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能够运用服饰图案的设计方法进行写生。</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5D3FC229-E190-12FF-CE50-009ABBD6CBFD}"/>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9958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258F9-90FD-26BF-7FE2-1D7297D20CE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7067841-B9E9-F9DC-E6AC-23D3089BD38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91E7A26-8537-40AD-886A-EC1AEB031DD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258D9E2-682D-66A2-1C8B-60766E35E47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4D37A89-A974-7BB7-6C1C-8EF9527561F7}"/>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DB27C43-3799-0C88-8E68-A430FA7F62A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服饰图案纹样素材收集</a:t>
            </a:r>
          </a:p>
        </p:txBody>
      </p:sp>
      <p:pic>
        <p:nvPicPr>
          <p:cNvPr id="6" name="图片 72">
            <a:extLst>
              <a:ext uri="{FF2B5EF4-FFF2-40B4-BE49-F238E27FC236}">
                <a16:creationId xmlns:a16="http://schemas.microsoft.com/office/drawing/2014/main" id="{EEC0D821-E2CE-2A68-5BD2-615BA4EF5F8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A69680E-1E3E-077F-4D47-3D23F29A66E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5EDD81F-4AE1-7496-8EEC-5B0D17ACE5F6}"/>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1.4.</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分类</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）自然素材资料。</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）人工素材资料。</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）纯形态素材资料。</a:t>
            </a:r>
          </a:p>
        </p:txBody>
      </p:sp>
      <p:pic>
        <p:nvPicPr>
          <p:cNvPr id="1026" name="Picture 2">
            <a:extLst>
              <a:ext uri="{FF2B5EF4-FFF2-40B4-BE49-F238E27FC236}">
                <a16:creationId xmlns:a16="http://schemas.microsoft.com/office/drawing/2014/main" id="{28780795-7426-4004-DFF6-BEC98BD1142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28838" y="2176545"/>
            <a:ext cx="4677527" cy="332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8549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B4E3D-0550-4FEE-4A02-8920C9D16AE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ACD96537-0F7C-B445-08BA-DA662A35C0D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B7094D4-F9B7-2A00-39B7-C644187969F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10260DF-0C4E-7876-B22E-0A27B6FC3CB9}"/>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D5C1C641-2F91-1D56-1A42-E131443C12D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E272316-208D-6896-C1FD-36E4C8FB56B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服饰图案纹样素材收集</a:t>
            </a:r>
          </a:p>
        </p:txBody>
      </p:sp>
      <p:pic>
        <p:nvPicPr>
          <p:cNvPr id="6" name="图片 72">
            <a:extLst>
              <a:ext uri="{FF2B5EF4-FFF2-40B4-BE49-F238E27FC236}">
                <a16:creationId xmlns:a16="http://schemas.microsoft.com/office/drawing/2014/main" id="{7D2F1FFF-5BA3-0B94-1580-5C20CB80BEF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4C5EE5C-B1C3-8319-EDD2-E4320137F81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85E751E-CFD7-411A-DB20-FAB934E8D0F9}"/>
              </a:ext>
            </a:extLst>
          </p:cNvPr>
          <p:cNvSpPr txBox="1"/>
          <p:nvPr/>
        </p:nvSpPr>
        <p:spPr>
          <a:xfrm>
            <a:off x="908828" y="1268394"/>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注重地域民俗文化</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民俗文化包括一个民族的衣、食、住、行、婚姻、家庭、宗教、语言、文字、艺术、文学等物质与精神方面的因素。这些文化因素不仅是</a:t>
            </a:r>
            <a:r>
              <a:rPr lang="zh-CN" altLang="en-US" sz="2000" dirty="0">
                <a:solidFill>
                  <a:srgbClr val="FF0000"/>
                </a:solidFill>
                <a:latin typeface="微软雅黑" panose="020B0503020204020204" pitchFamily="34" charset="-122"/>
                <a:ea typeface="微软雅黑" panose="020B0503020204020204" pitchFamily="34" charset="-122"/>
              </a:rPr>
              <a:t>一个民族所熟悉并长期维持的生活内容</a:t>
            </a:r>
            <a:r>
              <a:rPr lang="zh-CN" altLang="en-US" sz="2000" dirty="0">
                <a:solidFill>
                  <a:srgbClr val="000000"/>
                </a:solidFill>
                <a:latin typeface="微软雅黑" panose="020B0503020204020204" pitchFamily="34" charset="-122"/>
                <a:ea typeface="微软雅黑" panose="020B0503020204020204" pitchFamily="34" charset="-122"/>
              </a:rPr>
              <a:t>，更是</a:t>
            </a:r>
            <a:r>
              <a:rPr lang="zh-CN" altLang="en-US" sz="2000" dirty="0">
                <a:solidFill>
                  <a:srgbClr val="FF0000"/>
                </a:solidFill>
                <a:latin typeface="微软雅黑" panose="020B0503020204020204" pitchFamily="34" charset="-122"/>
                <a:ea typeface="微软雅黑" panose="020B0503020204020204" pitchFamily="34" charset="-122"/>
              </a:rPr>
              <a:t>一个民族创造与智慧的表现</a:t>
            </a:r>
            <a:r>
              <a:rPr lang="zh-CN" altLang="en-US" sz="2000" dirty="0">
                <a:solidFill>
                  <a:srgbClr val="000000"/>
                </a:solidFill>
                <a:latin typeface="微软雅黑" panose="020B0503020204020204" pitchFamily="34" charset="-122"/>
                <a:ea typeface="微软雅黑" panose="020B0503020204020204" pitchFamily="34" charset="-122"/>
              </a:rPr>
              <a:t>，也是</a:t>
            </a:r>
            <a:r>
              <a:rPr lang="zh-CN" altLang="en-US" sz="2000" dirty="0">
                <a:solidFill>
                  <a:srgbClr val="FF0000"/>
                </a:solidFill>
                <a:latin typeface="微软雅黑" panose="020B0503020204020204" pitchFamily="34" charset="-122"/>
                <a:ea typeface="微软雅黑" panose="020B0503020204020204" pitchFamily="34" charset="-122"/>
              </a:rPr>
              <a:t>一个民族的象征</a:t>
            </a:r>
            <a:r>
              <a:rPr lang="zh-CN" altLang="en-US" sz="2000" dirty="0">
                <a:solidFill>
                  <a:srgbClr val="000000"/>
                </a:solidFill>
                <a:latin typeface="微软雅黑" panose="020B0503020204020204" pitchFamily="34" charset="-122"/>
                <a:ea typeface="微软雅黑" panose="020B0503020204020204" pitchFamily="34" charset="-122"/>
              </a:rPr>
              <a:t>。注重不同素材在不同地域、不同民俗中内涵的变化，是收集服饰图案素材的重要观念，也是方法之一；这将为我们进行下一步的服饰图案设计带来极大的好处。</a:t>
            </a:r>
            <a:endParaRPr lang="en-US" altLang="zh-CN" sz="20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3246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F831D-DD78-9C1B-CCD6-9FFC6FA22C7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8143E92-4E76-A2EC-9DDD-B72F6C79D63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2F0AB439-C6D3-3A62-FD67-0293AB65799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F446946-D6E8-18EF-79C2-64DACB7F3D2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4F99886-1CA9-350A-9183-0979BA18CE8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3294CD8E-EF39-02A6-DC8D-C093C6D69E2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服饰图案纹样素材收集</a:t>
            </a:r>
          </a:p>
        </p:txBody>
      </p:sp>
      <p:pic>
        <p:nvPicPr>
          <p:cNvPr id="6" name="图片 72">
            <a:extLst>
              <a:ext uri="{FF2B5EF4-FFF2-40B4-BE49-F238E27FC236}">
                <a16:creationId xmlns:a16="http://schemas.microsoft.com/office/drawing/2014/main" id="{D58A82CC-ED15-CB87-6C03-65FAB3C7829D}"/>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B0E9E0D6-3F47-D4FF-EA4A-0A824CC3636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B92E1D0-C0BA-EBA5-CFBF-3585F8B28D48}"/>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1.5.</a:t>
            </a:r>
            <a:r>
              <a:rPr lang="zh-CN" altLang="en-US" sz="2000" b="1" dirty="0">
                <a:solidFill>
                  <a:srgbClr val="000000"/>
                </a:solidFill>
                <a:latin typeface="微软雅黑" panose="020B0503020204020204" pitchFamily="34" charset="-122"/>
                <a:ea typeface="微软雅黑" panose="020B0503020204020204" pitchFamily="34" charset="-122"/>
              </a:rPr>
              <a:t>任务开展</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收集的图案要用到哪些服装局部？</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收集的图案要按照哪些类别进行分类？</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p>
        </p:txBody>
      </p:sp>
      <p:pic>
        <p:nvPicPr>
          <p:cNvPr id="9" name="图片 3">
            <a:extLst>
              <a:ext uri="{FF2B5EF4-FFF2-40B4-BE49-F238E27FC236}">
                <a16:creationId xmlns:a16="http://schemas.microsoft.com/office/drawing/2014/main" id="{583BE2CE-6D91-BE3C-F409-2F701E2A76D2}"/>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2008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2ZmOTRhNWViOTkzMGEzNThjYzAwNjA3ZWQyOWQ4NT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TIMING" val="|1.3|4.3"/>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TIMING" val="|0.5|0.7|0.8|1|1.2"/>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TIMING" val="|0.8|0.8|1.2|0.9|1.1"/>
</p:tagLst>
</file>

<file path=ppt/tags/tag3.xml><?xml version="1.0" encoding="utf-8"?>
<p:tagLst xmlns:a="http://schemas.openxmlformats.org/drawingml/2006/main" xmlns:r="http://schemas.openxmlformats.org/officeDocument/2006/relationships" xmlns:p="http://schemas.openxmlformats.org/presentationml/2006/main">
  <p:tag name="TIMING" val="|1.3|4.3"/>
</p:tagLst>
</file>

<file path=ppt/tags/tag4.xml><?xml version="1.0" encoding="utf-8"?>
<p:tagLst xmlns:a="http://schemas.openxmlformats.org/drawingml/2006/main" xmlns:r="http://schemas.openxmlformats.org/officeDocument/2006/relationships" xmlns:p="http://schemas.openxmlformats.org/presentationml/2006/main">
  <p:tag name="TIMING" val="|1.3|4.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703</TotalTime>
  <Words>2364</Words>
  <Application>Microsoft Office PowerPoint</Application>
  <PresentationFormat>宽屏</PresentationFormat>
  <Paragraphs>285</Paragraphs>
  <Slides>39</Slides>
  <Notes>36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39</vt:i4>
      </vt:variant>
    </vt:vector>
  </HeadingPairs>
  <TitlesOfParts>
    <vt:vector size="49" baseType="lpstr">
      <vt:lpstr>FZCSK--GBK1-0</vt:lpstr>
      <vt:lpstr>等线</vt:lpstr>
      <vt:lpstr>方正稚艺_GBK</vt:lpstr>
      <vt:lpstr>黑体</vt:lpstr>
      <vt:lpstr>微软雅黑</vt:lpstr>
      <vt:lpstr>Arial</vt:lpstr>
      <vt:lpstr>Calibri</vt:lpstr>
      <vt:lpstr>Calibri Light</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雨宁 仇</dc:creator>
  <cp:lastModifiedBy>fc z</cp:lastModifiedBy>
  <cp:revision>50</cp:revision>
  <dcterms:created xsi:type="dcterms:W3CDTF">2023-11-05T06:36:00Z</dcterms:created>
  <dcterms:modified xsi:type="dcterms:W3CDTF">2025-07-07T02:27:52Z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E77A7CDC3D6F48479E9DAAE7B8AC3A57_13</vt:lpwstr>
  </property>
  <property fmtid="{D5CDD505-2E9C-101B-9397-08002B2CF9AE}" pid="3" name="KSOProductBuildVer">
    <vt:lpwstr>2052-12.1.0.18240</vt:lpwstr>
  </property>
</Properties>
</file>